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3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1F43"/>
    <a:srgbClr val="F15429"/>
    <a:srgbClr val="FEBF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38"/>
    <p:restoredTop sz="94558"/>
  </p:normalViewPr>
  <p:slideViewPr>
    <p:cSldViewPr snapToGrid="0" snapToObjects="1">
      <p:cViewPr varScale="1">
        <p:scale>
          <a:sx n="116" d="100"/>
          <a:sy n="116" d="100"/>
        </p:scale>
        <p:origin x="10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E0AE8C-A4A6-B24E-8C76-0C3520766507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95922D-B49E-2440-B6FB-8CBF20042B08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Kapan </a:t>
          </a:r>
          <a:r>
            <a:rPr lang="en-US" dirty="0" err="1"/>
            <a:t>kita</a:t>
          </a:r>
          <a:r>
            <a:rPr lang="en-US" dirty="0"/>
            <a:t> </a:t>
          </a:r>
          <a:r>
            <a:rPr lang="en-US" dirty="0" err="1"/>
            <a:t>menggunakan</a:t>
          </a:r>
          <a:r>
            <a:rPr lang="en-US" dirty="0"/>
            <a:t> </a:t>
          </a:r>
          <a:r>
            <a:rPr lang="en-US" dirty="0" err="1"/>
            <a:t>statistika</a:t>
          </a:r>
          <a:r>
            <a:rPr lang="en-US" dirty="0"/>
            <a:t>?</a:t>
          </a:r>
        </a:p>
      </dgm:t>
    </dgm:pt>
    <dgm:pt modelId="{0567C0C1-F30D-9646-8E97-EC8E54D4C3E8}" type="parTrans" cxnId="{55A0FA18-636C-324A-AE81-50D8661B55A2}">
      <dgm:prSet/>
      <dgm:spPr/>
      <dgm:t>
        <a:bodyPr/>
        <a:lstStyle/>
        <a:p>
          <a:endParaRPr lang="en-US"/>
        </a:p>
      </dgm:t>
    </dgm:pt>
    <dgm:pt modelId="{E2446B3B-2141-9F4B-B8A7-955C712462FF}" type="sibTrans" cxnId="{55A0FA18-636C-324A-AE81-50D8661B55A2}">
      <dgm:prSet/>
      <dgm:spPr/>
      <dgm:t>
        <a:bodyPr/>
        <a:lstStyle/>
        <a:p>
          <a:endParaRPr lang="en-US"/>
        </a:p>
      </dgm:t>
    </dgm:pt>
    <dgm:pt modelId="{D961DE19-A980-FC4D-ADCD-1637B4F6FF93}">
      <dgm:prSet phldrT="[Text]"/>
      <dgm:spPr/>
      <dgm:t>
        <a:bodyPr/>
        <a:lstStyle/>
        <a:p>
          <a:r>
            <a:rPr lang="en-US" dirty="0" err="1"/>
            <a:t>Setiap</a:t>
          </a:r>
          <a:r>
            <a:rPr lang="en-US" dirty="0"/>
            <a:t> </a:t>
          </a:r>
          <a:r>
            <a:rPr lang="en-US" dirty="0" err="1"/>
            <a:t>kita</a:t>
          </a:r>
          <a:r>
            <a:rPr lang="en-US" dirty="0"/>
            <a:t> </a:t>
          </a:r>
          <a:r>
            <a:rPr lang="en-US" dirty="0" err="1"/>
            <a:t>mencari</a:t>
          </a:r>
          <a:r>
            <a:rPr lang="en-US" dirty="0"/>
            <a:t> </a:t>
          </a:r>
          <a:r>
            <a:rPr lang="en-US" dirty="0" err="1"/>
            <a:t>jawaban</a:t>
          </a:r>
          <a:r>
            <a:rPr lang="en-US" dirty="0"/>
            <a:t> </a:t>
          </a:r>
          <a:r>
            <a:rPr lang="en-US" dirty="0" err="1"/>
            <a:t>atas</a:t>
          </a:r>
          <a:r>
            <a:rPr lang="en-US" dirty="0"/>
            <a:t> </a:t>
          </a:r>
          <a:r>
            <a:rPr lang="en-US" dirty="0" err="1"/>
            <a:t>sebuah</a:t>
          </a:r>
          <a:r>
            <a:rPr lang="en-US" dirty="0"/>
            <a:t> </a:t>
          </a:r>
          <a:r>
            <a:rPr lang="en-US" dirty="0" err="1"/>
            <a:t>fenomena</a:t>
          </a:r>
          <a:r>
            <a:rPr lang="en-US" dirty="0"/>
            <a:t> yang </a:t>
          </a:r>
          <a:r>
            <a:rPr lang="en-US" dirty="0" err="1"/>
            <a:t>membutuhkan</a:t>
          </a:r>
          <a:r>
            <a:rPr lang="en-US" dirty="0"/>
            <a:t> </a:t>
          </a:r>
          <a:r>
            <a:rPr lang="en-US" dirty="0" err="1"/>
            <a:t>rangkuman</a:t>
          </a:r>
          <a:r>
            <a:rPr lang="en-US" dirty="0"/>
            <a:t> data</a:t>
          </a:r>
        </a:p>
      </dgm:t>
    </dgm:pt>
    <dgm:pt modelId="{046F2A55-A350-5744-AB5E-5070BE32834D}" type="parTrans" cxnId="{1CEEEC79-BFC2-D54B-9614-77A0E4E962D1}">
      <dgm:prSet/>
      <dgm:spPr/>
      <dgm:t>
        <a:bodyPr/>
        <a:lstStyle/>
        <a:p>
          <a:endParaRPr lang="en-US"/>
        </a:p>
      </dgm:t>
    </dgm:pt>
    <dgm:pt modelId="{D9728246-00B5-F44C-8079-1109C4EDD55E}" type="sibTrans" cxnId="{1CEEEC79-BFC2-D54B-9614-77A0E4E962D1}">
      <dgm:prSet/>
      <dgm:spPr/>
      <dgm:t>
        <a:bodyPr/>
        <a:lstStyle/>
        <a:p>
          <a:endParaRPr lang="en-US"/>
        </a:p>
      </dgm:t>
    </dgm:pt>
    <dgm:pt modelId="{F993786E-BA80-B54A-8090-23C8666A8270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Dimana </a:t>
          </a:r>
          <a:r>
            <a:rPr lang="en-US" dirty="0" err="1"/>
            <a:t>kita</a:t>
          </a:r>
          <a:r>
            <a:rPr lang="en-US" dirty="0"/>
            <a:t> </a:t>
          </a:r>
          <a:r>
            <a:rPr lang="en-US" dirty="0" err="1"/>
            <a:t>dapat</a:t>
          </a:r>
          <a:r>
            <a:rPr lang="en-US" dirty="0"/>
            <a:t> </a:t>
          </a:r>
          <a:r>
            <a:rPr lang="en-US" dirty="0" err="1"/>
            <a:t>menemukan</a:t>
          </a:r>
          <a:r>
            <a:rPr lang="en-US" dirty="0"/>
            <a:t> </a:t>
          </a:r>
          <a:r>
            <a:rPr lang="en-US" dirty="0" err="1"/>
            <a:t>statistika</a:t>
          </a:r>
          <a:r>
            <a:rPr lang="en-US" dirty="0"/>
            <a:t>?</a:t>
          </a:r>
        </a:p>
      </dgm:t>
    </dgm:pt>
    <dgm:pt modelId="{1B5BAC2E-0924-0E40-A39A-F7DA79898D2D}" type="parTrans" cxnId="{C2D5EC1B-419F-B943-9608-6308FE85EB07}">
      <dgm:prSet/>
      <dgm:spPr/>
      <dgm:t>
        <a:bodyPr/>
        <a:lstStyle/>
        <a:p>
          <a:endParaRPr lang="en-US"/>
        </a:p>
      </dgm:t>
    </dgm:pt>
    <dgm:pt modelId="{C8D35AA2-3F84-E74C-8033-530FB9EA366B}" type="sibTrans" cxnId="{C2D5EC1B-419F-B943-9608-6308FE85EB07}">
      <dgm:prSet/>
      <dgm:spPr/>
      <dgm:t>
        <a:bodyPr/>
        <a:lstStyle/>
        <a:p>
          <a:endParaRPr lang="en-US"/>
        </a:p>
      </dgm:t>
    </dgm:pt>
    <dgm:pt modelId="{6ED8D7C7-7AF5-7640-9907-642BA09193AB}">
      <dgm:prSet phldrT="[Text]"/>
      <dgm:spPr/>
      <dgm:t>
        <a:bodyPr/>
        <a:lstStyle/>
        <a:p>
          <a:r>
            <a:rPr lang="en-US" dirty="0" err="1"/>
            <a:t>Hampir</a:t>
          </a:r>
          <a:r>
            <a:rPr lang="en-US" dirty="0"/>
            <a:t> </a:t>
          </a:r>
          <a:r>
            <a:rPr lang="en-US" dirty="0" err="1"/>
            <a:t>setiap</a:t>
          </a:r>
          <a:r>
            <a:rPr lang="en-US" dirty="0"/>
            <a:t> </a:t>
          </a:r>
          <a:r>
            <a:rPr lang="en-US" dirty="0" err="1"/>
            <a:t>aspek</a:t>
          </a:r>
          <a:r>
            <a:rPr lang="en-US" dirty="0"/>
            <a:t> </a:t>
          </a:r>
          <a:r>
            <a:rPr lang="en-US" dirty="0" err="1"/>
            <a:t>kehidupan</a:t>
          </a:r>
          <a:r>
            <a:rPr lang="en-US" dirty="0"/>
            <a:t> </a:t>
          </a:r>
          <a:r>
            <a:rPr lang="en-US" dirty="0" err="1"/>
            <a:t>moderen</a:t>
          </a:r>
          <a:r>
            <a:rPr lang="en-US" dirty="0"/>
            <a:t>. </a:t>
          </a:r>
          <a:r>
            <a:rPr lang="en-US" dirty="0" err="1"/>
            <a:t>Bisnis</a:t>
          </a:r>
          <a:r>
            <a:rPr lang="en-US" dirty="0"/>
            <a:t>, </a:t>
          </a:r>
          <a:r>
            <a:rPr lang="en-US" dirty="0" err="1"/>
            <a:t>penelitian</a:t>
          </a:r>
          <a:r>
            <a:rPr lang="en-US" dirty="0"/>
            <a:t>, </a:t>
          </a:r>
          <a:r>
            <a:rPr lang="en-US" dirty="0" err="1"/>
            <a:t>sekolah</a:t>
          </a:r>
          <a:r>
            <a:rPr lang="en-US" dirty="0"/>
            <a:t>, </a:t>
          </a:r>
          <a:r>
            <a:rPr lang="en-US" dirty="0" err="1"/>
            <a:t>pemerintahan</a:t>
          </a:r>
          <a:r>
            <a:rPr lang="en-US" dirty="0"/>
            <a:t>, </a:t>
          </a:r>
          <a:r>
            <a:rPr lang="en-US" dirty="0" err="1"/>
            <a:t>militer</a:t>
          </a:r>
          <a:r>
            <a:rPr lang="en-US" dirty="0"/>
            <a:t>, dan </a:t>
          </a:r>
          <a:r>
            <a:rPr lang="en-US" dirty="0" err="1"/>
            <a:t>olahraga</a:t>
          </a:r>
          <a:endParaRPr lang="en-US" dirty="0"/>
        </a:p>
      </dgm:t>
    </dgm:pt>
    <dgm:pt modelId="{92B3EA01-73DD-214E-86C2-64916B9414D0}" type="parTrans" cxnId="{F798ABDB-722F-A346-8776-6D048945350D}">
      <dgm:prSet/>
      <dgm:spPr/>
      <dgm:t>
        <a:bodyPr/>
        <a:lstStyle/>
        <a:p>
          <a:endParaRPr lang="en-US"/>
        </a:p>
      </dgm:t>
    </dgm:pt>
    <dgm:pt modelId="{3083FBD5-CFBB-884B-837A-AA55E5841945}" type="sibTrans" cxnId="{F798ABDB-722F-A346-8776-6D048945350D}">
      <dgm:prSet/>
      <dgm:spPr/>
      <dgm:t>
        <a:bodyPr/>
        <a:lstStyle/>
        <a:p>
          <a:endParaRPr lang="en-US"/>
        </a:p>
      </dgm:t>
    </dgm:pt>
    <dgm:pt modelId="{C5F9BC03-E95D-8B4F-9621-9688718DE771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 err="1"/>
            <a:t>Mengapa</a:t>
          </a:r>
          <a:r>
            <a:rPr lang="en-US" dirty="0"/>
            <a:t> </a:t>
          </a:r>
          <a:r>
            <a:rPr lang="en-US" dirty="0" err="1"/>
            <a:t>kita</a:t>
          </a:r>
          <a:r>
            <a:rPr lang="en-US" dirty="0"/>
            <a:t> </a:t>
          </a:r>
          <a:r>
            <a:rPr lang="en-US" dirty="0" err="1"/>
            <a:t>butuh</a:t>
          </a:r>
          <a:r>
            <a:rPr lang="en-US" dirty="0"/>
            <a:t> </a:t>
          </a:r>
          <a:r>
            <a:rPr lang="en-US" dirty="0" err="1"/>
            <a:t>statistika</a:t>
          </a:r>
          <a:r>
            <a:rPr lang="en-US" dirty="0"/>
            <a:t>?</a:t>
          </a:r>
        </a:p>
      </dgm:t>
    </dgm:pt>
    <dgm:pt modelId="{4D60D508-2D49-A44F-A172-41883292E00A}" type="parTrans" cxnId="{19A4F888-142A-3A42-BE94-C87043EE3267}">
      <dgm:prSet/>
      <dgm:spPr/>
      <dgm:t>
        <a:bodyPr/>
        <a:lstStyle/>
        <a:p>
          <a:endParaRPr lang="en-US"/>
        </a:p>
      </dgm:t>
    </dgm:pt>
    <dgm:pt modelId="{E0EA1147-8BBF-DB45-AEDB-FE99EE421A2C}" type="sibTrans" cxnId="{19A4F888-142A-3A42-BE94-C87043EE3267}">
      <dgm:prSet/>
      <dgm:spPr/>
      <dgm:t>
        <a:bodyPr/>
        <a:lstStyle/>
        <a:p>
          <a:endParaRPr lang="en-US"/>
        </a:p>
      </dgm:t>
    </dgm:pt>
    <dgm:pt modelId="{B5B33606-B136-F849-8BF3-DF5E9B32F1D8}">
      <dgm:prSet phldrT="[Text]"/>
      <dgm:spPr/>
      <dgm:t>
        <a:bodyPr/>
        <a:lstStyle/>
        <a:p>
          <a:r>
            <a:rPr lang="en-US" dirty="0" err="1"/>
            <a:t>Penelitian</a:t>
          </a:r>
          <a:r>
            <a:rPr lang="en-US" dirty="0"/>
            <a:t> </a:t>
          </a:r>
          <a:r>
            <a:rPr lang="en-US" dirty="0">
              <a:sym typeface="Wingdings" pitchFamily="2" charset="2"/>
            </a:rPr>
            <a:t> </a:t>
          </a:r>
          <a:r>
            <a:rPr lang="en-US" dirty="0" err="1">
              <a:sym typeface="Wingdings" pitchFamily="2" charset="2"/>
            </a:rPr>
            <a:t>Untuk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memahami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fenomena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berdasarkan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temuan</a:t>
          </a:r>
          <a:r>
            <a:rPr lang="en-US" dirty="0">
              <a:sym typeface="Wingdings" pitchFamily="2" charset="2"/>
            </a:rPr>
            <a:t> data</a:t>
          </a:r>
          <a:endParaRPr lang="en-US" dirty="0"/>
        </a:p>
      </dgm:t>
    </dgm:pt>
    <dgm:pt modelId="{6EF50284-951D-5D4D-9845-4798C3803074}" type="parTrans" cxnId="{D9CA00C0-460F-0B47-9941-8331064B009A}">
      <dgm:prSet/>
      <dgm:spPr/>
      <dgm:t>
        <a:bodyPr/>
        <a:lstStyle/>
        <a:p>
          <a:endParaRPr lang="en-US"/>
        </a:p>
      </dgm:t>
    </dgm:pt>
    <dgm:pt modelId="{D23BA1AE-2196-EA42-A2F2-239DE411E82E}" type="sibTrans" cxnId="{D9CA00C0-460F-0B47-9941-8331064B009A}">
      <dgm:prSet/>
      <dgm:spPr/>
      <dgm:t>
        <a:bodyPr/>
        <a:lstStyle/>
        <a:p>
          <a:endParaRPr lang="en-US"/>
        </a:p>
      </dgm:t>
    </dgm:pt>
    <dgm:pt modelId="{16043D4E-7208-8248-BBF4-2CF90D526C99}">
      <dgm:prSet phldrT="[Text]"/>
      <dgm:spPr/>
      <dgm:t>
        <a:bodyPr/>
        <a:lstStyle/>
        <a:p>
          <a:r>
            <a:rPr lang="en-US" dirty="0" err="1"/>
            <a:t>Menjelasakan</a:t>
          </a:r>
          <a:r>
            <a:rPr lang="en-US" dirty="0"/>
            <a:t> </a:t>
          </a:r>
          <a:r>
            <a:rPr lang="en-US" dirty="0" err="1"/>
            <a:t>fenomena</a:t>
          </a:r>
          <a:r>
            <a:rPr lang="en-US" dirty="0"/>
            <a:t> </a:t>
          </a:r>
          <a:r>
            <a:rPr lang="en-US" dirty="0">
              <a:sym typeface="Wingdings" pitchFamily="2" charset="2"/>
            </a:rPr>
            <a:t> </a:t>
          </a:r>
          <a:r>
            <a:rPr lang="en-US" dirty="0" err="1">
              <a:sym typeface="Wingdings" pitchFamily="2" charset="2"/>
            </a:rPr>
            <a:t>Digunakan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untuk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menjelaskan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sebuah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fenomena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secara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lebih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ringkas</a:t>
          </a:r>
          <a:r>
            <a:rPr lang="en-US" dirty="0">
              <a:sym typeface="Wingdings" pitchFamily="2" charset="2"/>
            </a:rPr>
            <a:t> dan </a:t>
          </a:r>
          <a:r>
            <a:rPr lang="en-US" dirty="0" err="1">
              <a:sym typeface="Wingdings" pitchFamily="2" charset="2"/>
            </a:rPr>
            <a:t>mudah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dimenggerti</a:t>
          </a:r>
          <a:r>
            <a:rPr lang="en-US" dirty="0">
              <a:sym typeface="Wingdings" pitchFamily="2" charset="2"/>
            </a:rPr>
            <a:t> (upper level explanation)</a:t>
          </a:r>
          <a:endParaRPr lang="en-US" dirty="0"/>
        </a:p>
      </dgm:t>
    </dgm:pt>
    <dgm:pt modelId="{EB1F9482-A0B0-BD49-90B1-1BC2E6FFD779}" type="parTrans" cxnId="{19FBF0F3-EFF9-AB43-A468-0BCEBA79EAB5}">
      <dgm:prSet/>
      <dgm:spPr/>
      <dgm:t>
        <a:bodyPr/>
        <a:lstStyle/>
        <a:p>
          <a:endParaRPr lang="en-US"/>
        </a:p>
      </dgm:t>
    </dgm:pt>
    <dgm:pt modelId="{9B634A7D-9618-994B-A284-1AAF4CCF9575}" type="sibTrans" cxnId="{19FBF0F3-EFF9-AB43-A468-0BCEBA79EAB5}">
      <dgm:prSet/>
      <dgm:spPr/>
      <dgm:t>
        <a:bodyPr/>
        <a:lstStyle/>
        <a:p>
          <a:endParaRPr lang="en-US"/>
        </a:p>
      </dgm:t>
    </dgm:pt>
    <dgm:pt modelId="{6D41FC25-69BF-7448-9B53-8E1DE04C4CC3}" type="pres">
      <dgm:prSet presAssocID="{86E0AE8C-A4A6-B24E-8C76-0C3520766507}" presName="linear" presStyleCnt="0">
        <dgm:presLayoutVars>
          <dgm:animLvl val="lvl"/>
          <dgm:resizeHandles val="exact"/>
        </dgm:presLayoutVars>
      </dgm:prSet>
      <dgm:spPr/>
    </dgm:pt>
    <dgm:pt modelId="{68962899-E3BF-0F4A-8F2B-E86D3430E949}" type="pres">
      <dgm:prSet presAssocID="{6C95922D-B49E-2440-B6FB-8CBF20042B0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DC80948-B881-4746-8747-280420742E2C}" type="pres">
      <dgm:prSet presAssocID="{6C95922D-B49E-2440-B6FB-8CBF20042B08}" presName="childText" presStyleLbl="revTx" presStyleIdx="0" presStyleCnt="3">
        <dgm:presLayoutVars>
          <dgm:bulletEnabled val="1"/>
        </dgm:presLayoutVars>
      </dgm:prSet>
      <dgm:spPr/>
    </dgm:pt>
    <dgm:pt modelId="{08EF6334-7667-8441-AB2C-752178CFB063}" type="pres">
      <dgm:prSet presAssocID="{F993786E-BA80-B54A-8090-23C8666A827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63AF1FB-0B0C-2646-ABBB-F3E14FF982D4}" type="pres">
      <dgm:prSet presAssocID="{F993786E-BA80-B54A-8090-23C8666A8270}" presName="childText" presStyleLbl="revTx" presStyleIdx="1" presStyleCnt="3">
        <dgm:presLayoutVars>
          <dgm:bulletEnabled val="1"/>
        </dgm:presLayoutVars>
      </dgm:prSet>
      <dgm:spPr/>
    </dgm:pt>
    <dgm:pt modelId="{E9E63253-4BA7-6347-B143-27DE64B386F5}" type="pres">
      <dgm:prSet presAssocID="{C5F9BC03-E95D-8B4F-9621-9688718DE77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7EA6499-E02B-2F45-A432-70B01223B13B}" type="pres">
      <dgm:prSet presAssocID="{C5F9BC03-E95D-8B4F-9621-9688718DE771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3F594E09-AFA8-6242-9EBA-EB08C6861201}" type="presOf" srcId="{F993786E-BA80-B54A-8090-23C8666A8270}" destId="{08EF6334-7667-8441-AB2C-752178CFB063}" srcOrd="0" destOrd="0" presId="urn:microsoft.com/office/officeart/2005/8/layout/vList2"/>
    <dgm:cxn modelId="{55A0FA18-636C-324A-AE81-50D8661B55A2}" srcId="{86E0AE8C-A4A6-B24E-8C76-0C3520766507}" destId="{6C95922D-B49E-2440-B6FB-8CBF20042B08}" srcOrd="0" destOrd="0" parTransId="{0567C0C1-F30D-9646-8E97-EC8E54D4C3E8}" sibTransId="{E2446B3B-2141-9F4B-B8A7-955C712462FF}"/>
    <dgm:cxn modelId="{C2D5EC1B-419F-B943-9608-6308FE85EB07}" srcId="{86E0AE8C-A4A6-B24E-8C76-0C3520766507}" destId="{F993786E-BA80-B54A-8090-23C8666A8270}" srcOrd="1" destOrd="0" parTransId="{1B5BAC2E-0924-0E40-A39A-F7DA79898D2D}" sibTransId="{C8D35AA2-3F84-E74C-8033-530FB9EA366B}"/>
    <dgm:cxn modelId="{52D0FD2E-5E0A-3748-8F39-D4B20749DC10}" type="presOf" srcId="{6C95922D-B49E-2440-B6FB-8CBF20042B08}" destId="{68962899-E3BF-0F4A-8F2B-E86D3430E949}" srcOrd="0" destOrd="0" presId="urn:microsoft.com/office/officeart/2005/8/layout/vList2"/>
    <dgm:cxn modelId="{B43B7737-2D3B-E147-A82E-F98D427FE09E}" type="presOf" srcId="{B5B33606-B136-F849-8BF3-DF5E9B32F1D8}" destId="{57EA6499-E02B-2F45-A432-70B01223B13B}" srcOrd="0" destOrd="0" presId="urn:microsoft.com/office/officeart/2005/8/layout/vList2"/>
    <dgm:cxn modelId="{4DA3B75A-BF74-404B-B92F-0011421D702C}" type="presOf" srcId="{86E0AE8C-A4A6-B24E-8C76-0C3520766507}" destId="{6D41FC25-69BF-7448-9B53-8E1DE04C4CC3}" srcOrd="0" destOrd="0" presId="urn:microsoft.com/office/officeart/2005/8/layout/vList2"/>
    <dgm:cxn modelId="{6F3FFB5F-5AE8-7D4F-A3DC-593F4A4776E5}" type="presOf" srcId="{16043D4E-7208-8248-BBF4-2CF90D526C99}" destId="{57EA6499-E02B-2F45-A432-70B01223B13B}" srcOrd="0" destOrd="1" presId="urn:microsoft.com/office/officeart/2005/8/layout/vList2"/>
    <dgm:cxn modelId="{D2FA6D65-8F4D-9E4C-82CB-878922A00528}" type="presOf" srcId="{D961DE19-A980-FC4D-ADCD-1637B4F6FF93}" destId="{5DC80948-B881-4746-8747-280420742E2C}" srcOrd="0" destOrd="0" presId="urn:microsoft.com/office/officeart/2005/8/layout/vList2"/>
    <dgm:cxn modelId="{1CEEEC79-BFC2-D54B-9614-77A0E4E962D1}" srcId="{6C95922D-B49E-2440-B6FB-8CBF20042B08}" destId="{D961DE19-A980-FC4D-ADCD-1637B4F6FF93}" srcOrd="0" destOrd="0" parTransId="{046F2A55-A350-5744-AB5E-5070BE32834D}" sibTransId="{D9728246-00B5-F44C-8079-1109C4EDD55E}"/>
    <dgm:cxn modelId="{19A4F888-142A-3A42-BE94-C87043EE3267}" srcId="{86E0AE8C-A4A6-B24E-8C76-0C3520766507}" destId="{C5F9BC03-E95D-8B4F-9621-9688718DE771}" srcOrd="2" destOrd="0" parTransId="{4D60D508-2D49-A44F-A172-41883292E00A}" sibTransId="{E0EA1147-8BBF-DB45-AEDB-FE99EE421A2C}"/>
    <dgm:cxn modelId="{9432B1A0-835E-0541-89D9-2DA531479F40}" type="presOf" srcId="{6ED8D7C7-7AF5-7640-9907-642BA09193AB}" destId="{963AF1FB-0B0C-2646-ABBB-F3E14FF982D4}" srcOrd="0" destOrd="0" presId="urn:microsoft.com/office/officeart/2005/8/layout/vList2"/>
    <dgm:cxn modelId="{D9CA00C0-460F-0B47-9941-8331064B009A}" srcId="{C5F9BC03-E95D-8B4F-9621-9688718DE771}" destId="{B5B33606-B136-F849-8BF3-DF5E9B32F1D8}" srcOrd="0" destOrd="0" parTransId="{6EF50284-951D-5D4D-9845-4798C3803074}" sibTransId="{D23BA1AE-2196-EA42-A2F2-239DE411E82E}"/>
    <dgm:cxn modelId="{A0DF53C9-023B-3D4D-9BCC-EE7D94524CCE}" type="presOf" srcId="{C5F9BC03-E95D-8B4F-9621-9688718DE771}" destId="{E9E63253-4BA7-6347-B143-27DE64B386F5}" srcOrd="0" destOrd="0" presId="urn:microsoft.com/office/officeart/2005/8/layout/vList2"/>
    <dgm:cxn modelId="{F798ABDB-722F-A346-8776-6D048945350D}" srcId="{F993786E-BA80-B54A-8090-23C8666A8270}" destId="{6ED8D7C7-7AF5-7640-9907-642BA09193AB}" srcOrd="0" destOrd="0" parTransId="{92B3EA01-73DD-214E-86C2-64916B9414D0}" sibTransId="{3083FBD5-CFBB-884B-837A-AA55E5841945}"/>
    <dgm:cxn modelId="{19FBF0F3-EFF9-AB43-A468-0BCEBA79EAB5}" srcId="{C5F9BC03-E95D-8B4F-9621-9688718DE771}" destId="{16043D4E-7208-8248-BBF4-2CF90D526C99}" srcOrd="1" destOrd="0" parTransId="{EB1F9482-A0B0-BD49-90B1-1BC2E6FFD779}" sibTransId="{9B634A7D-9618-994B-A284-1AAF4CCF9575}"/>
    <dgm:cxn modelId="{73DCDE04-DB39-6646-9EE8-7C0C8F56FF83}" type="presParOf" srcId="{6D41FC25-69BF-7448-9B53-8E1DE04C4CC3}" destId="{68962899-E3BF-0F4A-8F2B-E86D3430E949}" srcOrd="0" destOrd="0" presId="urn:microsoft.com/office/officeart/2005/8/layout/vList2"/>
    <dgm:cxn modelId="{EF138CC1-C325-CB46-862A-99DB6EA59EBB}" type="presParOf" srcId="{6D41FC25-69BF-7448-9B53-8E1DE04C4CC3}" destId="{5DC80948-B881-4746-8747-280420742E2C}" srcOrd="1" destOrd="0" presId="urn:microsoft.com/office/officeart/2005/8/layout/vList2"/>
    <dgm:cxn modelId="{9CAF0DD6-2D5D-BB46-A662-68FD115DC992}" type="presParOf" srcId="{6D41FC25-69BF-7448-9B53-8E1DE04C4CC3}" destId="{08EF6334-7667-8441-AB2C-752178CFB063}" srcOrd="2" destOrd="0" presId="urn:microsoft.com/office/officeart/2005/8/layout/vList2"/>
    <dgm:cxn modelId="{7D9021B9-4257-004E-A0E5-E5A3BFF9807C}" type="presParOf" srcId="{6D41FC25-69BF-7448-9B53-8E1DE04C4CC3}" destId="{963AF1FB-0B0C-2646-ABBB-F3E14FF982D4}" srcOrd="3" destOrd="0" presId="urn:microsoft.com/office/officeart/2005/8/layout/vList2"/>
    <dgm:cxn modelId="{6710B07A-27FE-2144-91DE-78621C100750}" type="presParOf" srcId="{6D41FC25-69BF-7448-9B53-8E1DE04C4CC3}" destId="{E9E63253-4BA7-6347-B143-27DE64B386F5}" srcOrd="4" destOrd="0" presId="urn:microsoft.com/office/officeart/2005/8/layout/vList2"/>
    <dgm:cxn modelId="{1CF38B31-6E84-7844-B635-F8D87967320F}" type="presParOf" srcId="{6D41FC25-69BF-7448-9B53-8E1DE04C4CC3}" destId="{57EA6499-E02B-2F45-A432-70B01223B13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962899-E3BF-0F4A-8F2B-E86D3430E949}">
      <dsp:nvSpPr>
        <dsp:cNvPr id="0" name=""/>
        <dsp:cNvSpPr/>
      </dsp:nvSpPr>
      <dsp:spPr>
        <a:xfrm>
          <a:off x="0" y="9381"/>
          <a:ext cx="10515600" cy="719549"/>
        </a:xfrm>
        <a:prstGeom prst="round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Kapan </a:t>
          </a:r>
          <a:r>
            <a:rPr lang="en-US" sz="3000" kern="1200" dirty="0" err="1"/>
            <a:t>kita</a:t>
          </a:r>
          <a:r>
            <a:rPr lang="en-US" sz="3000" kern="1200" dirty="0"/>
            <a:t> </a:t>
          </a:r>
          <a:r>
            <a:rPr lang="en-US" sz="3000" kern="1200" dirty="0" err="1"/>
            <a:t>menggunakan</a:t>
          </a:r>
          <a:r>
            <a:rPr lang="en-US" sz="3000" kern="1200" dirty="0"/>
            <a:t> </a:t>
          </a:r>
          <a:r>
            <a:rPr lang="en-US" sz="3000" kern="1200" dirty="0" err="1"/>
            <a:t>statistika</a:t>
          </a:r>
          <a:r>
            <a:rPr lang="en-US" sz="3000" kern="1200" dirty="0"/>
            <a:t>?</a:t>
          </a:r>
        </a:p>
      </dsp:txBody>
      <dsp:txXfrm>
        <a:off x="35125" y="44506"/>
        <a:ext cx="10445350" cy="649299"/>
      </dsp:txXfrm>
    </dsp:sp>
    <dsp:sp modelId="{5DC80948-B881-4746-8747-280420742E2C}">
      <dsp:nvSpPr>
        <dsp:cNvPr id="0" name=""/>
        <dsp:cNvSpPr/>
      </dsp:nvSpPr>
      <dsp:spPr>
        <a:xfrm>
          <a:off x="0" y="728931"/>
          <a:ext cx="10515600" cy="72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 err="1"/>
            <a:t>Setiap</a:t>
          </a:r>
          <a:r>
            <a:rPr lang="en-US" sz="2300" kern="1200" dirty="0"/>
            <a:t> </a:t>
          </a:r>
          <a:r>
            <a:rPr lang="en-US" sz="2300" kern="1200" dirty="0" err="1"/>
            <a:t>kita</a:t>
          </a:r>
          <a:r>
            <a:rPr lang="en-US" sz="2300" kern="1200" dirty="0"/>
            <a:t> </a:t>
          </a:r>
          <a:r>
            <a:rPr lang="en-US" sz="2300" kern="1200" dirty="0" err="1"/>
            <a:t>mencari</a:t>
          </a:r>
          <a:r>
            <a:rPr lang="en-US" sz="2300" kern="1200" dirty="0"/>
            <a:t> </a:t>
          </a:r>
          <a:r>
            <a:rPr lang="en-US" sz="2300" kern="1200" dirty="0" err="1"/>
            <a:t>jawaban</a:t>
          </a:r>
          <a:r>
            <a:rPr lang="en-US" sz="2300" kern="1200" dirty="0"/>
            <a:t> </a:t>
          </a:r>
          <a:r>
            <a:rPr lang="en-US" sz="2300" kern="1200" dirty="0" err="1"/>
            <a:t>atas</a:t>
          </a:r>
          <a:r>
            <a:rPr lang="en-US" sz="2300" kern="1200" dirty="0"/>
            <a:t> </a:t>
          </a:r>
          <a:r>
            <a:rPr lang="en-US" sz="2300" kern="1200" dirty="0" err="1"/>
            <a:t>sebuah</a:t>
          </a:r>
          <a:r>
            <a:rPr lang="en-US" sz="2300" kern="1200" dirty="0"/>
            <a:t> </a:t>
          </a:r>
          <a:r>
            <a:rPr lang="en-US" sz="2300" kern="1200" dirty="0" err="1"/>
            <a:t>fenomena</a:t>
          </a:r>
          <a:r>
            <a:rPr lang="en-US" sz="2300" kern="1200" dirty="0"/>
            <a:t> yang </a:t>
          </a:r>
          <a:r>
            <a:rPr lang="en-US" sz="2300" kern="1200" dirty="0" err="1"/>
            <a:t>membutuhkan</a:t>
          </a:r>
          <a:r>
            <a:rPr lang="en-US" sz="2300" kern="1200" dirty="0"/>
            <a:t> </a:t>
          </a:r>
          <a:r>
            <a:rPr lang="en-US" sz="2300" kern="1200" dirty="0" err="1"/>
            <a:t>rangkuman</a:t>
          </a:r>
          <a:r>
            <a:rPr lang="en-US" sz="2300" kern="1200" dirty="0"/>
            <a:t> data</a:t>
          </a:r>
        </a:p>
      </dsp:txBody>
      <dsp:txXfrm>
        <a:off x="0" y="728931"/>
        <a:ext cx="10515600" cy="729675"/>
      </dsp:txXfrm>
    </dsp:sp>
    <dsp:sp modelId="{08EF6334-7667-8441-AB2C-752178CFB063}">
      <dsp:nvSpPr>
        <dsp:cNvPr id="0" name=""/>
        <dsp:cNvSpPr/>
      </dsp:nvSpPr>
      <dsp:spPr>
        <a:xfrm>
          <a:off x="0" y="1458606"/>
          <a:ext cx="10515600" cy="719549"/>
        </a:xfrm>
        <a:prstGeom prst="round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Dimana </a:t>
          </a:r>
          <a:r>
            <a:rPr lang="en-US" sz="3000" kern="1200" dirty="0" err="1"/>
            <a:t>kita</a:t>
          </a:r>
          <a:r>
            <a:rPr lang="en-US" sz="3000" kern="1200" dirty="0"/>
            <a:t> </a:t>
          </a:r>
          <a:r>
            <a:rPr lang="en-US" sz="3000" kern="1200" dirty="0" err="1"/>
            <a:t>dapat</a:t>
          </a:r>
          <a:r>
            <a:rPr lang="en-US" sz="3000" kern="1200" dirty="0"/>
            <a:t> </a:t>
          </a:r>
          <a:r>
            <a:rPr lang="en-US" sz="3000" kern="1200" dirty="0" err="1"/>
            <a:t>menemukan</a:t>
          </a:r>
          <a:r>
            <a:rPr lang="en-US" sz="3000" kern="1200" dirty="0"/>
            <a:t> </a:t>
          </a:r>
          <a:r>
            <a:rPr lang="en-US" sz="3000" kern="1200" dirty="0" err="1"/>
            <a:t>statistika</a:t>
          </a:r>
          <a:r>
            <a:rPr lang="en-US" sz="3000" kern="1200" dirty="0"/>
            <a:t>?</a:t>
          </a:r>
        </a:p>
      </dsp:txBody>
      <dsp:txXfrm>
        <a:off x="35125" y="1493731"/>
        <a:ext cx="10445350" cy="649299"/>
      </dsp:txXfrm>
    </dsp:sp>
    <dsp:sp modelId="{963AF1FB-0B0C-2646-ABBB-F3E14FF982D4}">
      <dsp:nvSpPr>
        <dsp:cNvPr id="0" name=""/>
        <dsp:cNvSpPr/>
      </dsp:nvSpPr>
      <dsp:spPr>
        <a:xfrm>
          <a:off x="0" y="2178156"/>
          <a:ext cx="10515600" cy="72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 err="1"/>
            <a:t>Hampir</a:t>
          </a:r>
          <a:r>
            <a:rPr lang="en-US" sz="2300" kern="1200" dirty="0"/>
            <a:t> </a:t>
          </a:r>
          <a:r>
            <a:rPr lang="en-US" sz="2300" kern="1200" dirty="0" err="1"/>
            <a:t>setiap</a:t>
          </a:r>
          <a:r>
            <a:rPr lang="en-US" sz="2300" kern="1200" dirty="0"/>
            <a:t> </a:t>
          </a:r>
          <a:r>
            <a:rPr lang="en-US" sz="2300" kern="1200" dirty="0" err="1"/>
            <a:t>aspek</a:t>
          </a:r>
          <a:r>
            <a:rPr lang="en-US" sz="2300" kern="1200" dirty="0"/>
            <a:t> </a:t>
          </a:r>
          <a:r>
            <a:rPr lang="en-US" sz="2300" kern="1200" dirty="0" err="1"/>
            <a:t>kehidupan</a:t>
          </a:r>
          <a:r>
            <a:rPr lang="en-US" sz="2300" kern="1200" dirty="0"/>
            <a:t> </a:t>
          </a:r>
          <a:r>
            <a:rPr lang="en-US" sz="2300" kern="1200" dirty="0" err="1"/>
            <a:t>moderen</a:t>
          </a:r>
          <a:r>
            <a:rPr lang="en-US" sz="2300" kern="1200" dirty="0"/>
            <a:t>. </a:t>
          </a:r>
          <a:r>
            <a:rPr lang="en-US" sz="2300" kern="1200" dirty="0" err="1"/>
            <a:t>Bisnis</a:t>
          </a:r>
          <a:r>
            <a:rPr lang="en-US" sz="2300" kern="1200" dirty="0"/>
            <a:t>, </a:t>
          </a:r>
          <a:r>
            <a:rPr lang="en-US" sz="2300" kern="1200" dirty="0" err="1"/>
            <a:t>penelitian</a:t>
          </a:r>
          <a:r>
            <a:rPr lang="en-US" sz="2300" kern="1200" dirty="0"/>
            <a:t>, </a:t>
          </a:r>
          <a:r>
            <a:rPr lang="en-US" sz="2300" kern="1200" dirty="0" err="1"/>
            <a:t>sekolah</a:t>
          </a:r>
          <a:r>
            <a:rPr lang="en-US" sz="2300" kern="1200" dirty="0"/>
            <a:t>, </a:t>
          </a:r>
          <a:r>
            <a:rPr lang="en-US" sz="2300" kern="1200" dirty="0" err="1"/>
            <a:t>pemerintahan</a:t>
          </a:r>
          <a:r>
            <a:rPr lang="en-US" sz="2300" kern="1200" dirty="0"/>
            <a:t>, </a:t>
          </a:r>
          <a:r>
            <a:rPr lang="en-US" sz="2300" kern="1200" dirty="0" err="1"/>
            <a:t>militer</a:t>
          </a:r>
          <a:r>
            <a:rPr lang="en-US" sz="2300" kern="1200" dirty="0"/>
            <a:t>, dan </a:t>
          </a:r>
          <a:r>
            <a:rPr lang="en-US" sz="2300" kern="1200" dirty="0" err="1"/>
            <a:t>olahraga</a:t>
          </a:r>
          <a:endParaRPr lang="en-US" sz="2300" kern="1200" dirty="0"/>
        </a:p>
      </dsp:txBody>
      <dsp:txXfrm>
        <a:off x="0" y="2178156"/>
        <a:ext cx="10515600" cy="729675"/>
      </dsp:txXfrm>
    </dsp:sp>
    <dsp:sp modelId="{E9E63253-4BA7-6347-B143-27DE64B386F5}">
      <dsp:nvSpPr>
        <dsp:cNvPr id="0" name=""/>
        <dsp:cNvSpPr/>
      </dsp:nvSpPr>
      <dsp:spPr>
        <a:xfrm>
          <a:off x="0" y="2907831"/>
          <a:ext cx="10515600" cy="719549"/>
        </a:xfrm>
        <a:prstGeom prst="round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 err="1"/>
            <a:t>Mengapa</a:t>
          </a:r>
          <a:r>
            <a:rPr lang="en-US" sz="3000" kern="1200" dirty="0"/>
            <a:t> </a:t>
          </a:r>
          <a:r>
            <a:rPr lang="en-US" sz="3000" kern="1200" dirty="0" err="1"/>
            <a:t>kita</a:t>
          </a:r>
          <a:r>
            <a:rPr lang="en-US" sz="3000" kern="1200" dirty="0"/>
            <a:t> </a:t>
          </a:r>
          <a:r>
            <a:rPr lang="en-US" sz="3000" kern="1200" dirty="0" err="1"/>
            <a:t>butuh</a:t>
          </a:r>
          <a:r>
            <a:rPr lang="en-US" sz="3000" kern="1200" dirty="0"/>
            <a:t> </a:t>
          </a:r>
          <a:r>
            <a:rPr lang="en-US" sz="3000" kern="1200" dirty="0" err="1"/>
            <a:t>statistika</a:t>
          </a:r>
          <a:r>
            <a:rPr lang="en-US" sz="3000" kern="1200" dirty="0"/>
            <a:t>?</a:t>
          </a:r>
        </a:p>
      </dsp:txBody>
      <dsp:txXfrm>
        <a:off x="35125" y="2942956"/>
        <a:ext cx="10445350" cy="649299"/>
      </dsp:txXfrm>
    </dsp:sp>
    <dsp:sp modelId="{57EA6499-E02B-2F45-A432-70B01223B13B}">
      <dsp:nvSpPr>
        <dsp:cNvPr id="0" name=""/>
        <dsp:cNvSpPr/>
      </dsp:nvSpPr>
      <dsp:spPr>
        <a:xfrm>
          <a:off x="0" y="3627381"/>
          <a:ext cx="10515600" cy="1117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 err="1"/>
            <a:t>Penelitian</a:t>
          </a:r>
          <a:r>
            <a:rPr lang="en-US" sz="2300" kern="1200" dirty="0"/>
            <a:t> </a:t>
          </a:r>
          <a:r>
            <a:rPr lang="en-US" sz="2300" kern="1200" dirty="0">
              <a:sym typeface="Wingdings" pitchFamily="2" charset="2"/>
            </a:rPr>
            <a:t> </a:t>
          </a:r>
          <a:r>
            <a:rPr lang="en-US" sz="2300" kern="1200" dirty="0" err="1">
              <a:sym typeface="Wingdings" pitchFamily="2" charset="2"/>
            </a:rPr>
            <a:t>Untuk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memahami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fenomena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berdasarkan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temuan</a:t>
          </a:r>
          <a:r>
            <a:rPr lang="en-US" sz="2300" kern="1200" dirty="0">
              <a:sym typeface="Wingdings" pitchFamily="2" charset="2"/>
            </a:rPr>
            <a:t> data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 err="1"/>
            <a:t>Menjelasakan</a:t>
          </a:r>
          <a:r>
            <a:rPr lang="en-US" sz="2300" kern="1200" dirty="0"/>
            <a:t> </a:t>
          </a:r>
          <a:r>
            <a:rPr lang="en-US" sz="2300" kern="1200" dirty="0" err="1"/>
            <a:t>fenomena</a:t>
          </a:r>
          <a:r>
            <a:rPr lang="en-US" sz="2300" kern="1200" dirty="0"/>
            <a:t> </a:t>
          </a:r>
          <a:r>
            <a:rPr lang="en-US" sz="2300" kern="1200" dirty="0">
              <a:sym typeface="Wingdings" pitchFamily="2" charset="2"/>
            </a:rPr>
            <a:t> </a:t>
          </a:r>
          <a:r>
            <a:rPr lang="en-US" sz="2300" kern="1200" dirty="0" err="1">
              <a:sym typeface="Wingdings" pitchFamily="2" charset="2"/>
            </a:rPr>
            <a:t>Digunakan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untuk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menjelaskan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sebuah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fenomena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secara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lebih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ringkas</a:t>
          </a:r>
          <a:r>
            <a:rPr lang="en-US" sz="2300" kern="1200" dirty="0">
              <a:sym typeface="Wingdings" pitchFamily="2" charset="2"/>
            </a:rPr>
            <a:t> dan </a:t>
          </a:r>
          <a:r>
            <a:rPr lang="en-US" sz="2300" kern="1200" dirty="0" err="1">
              <a:sym typeface="Wingdings" pitchFamily="2" charset="2"/>
            </a:rPr>
            <a:t>mudah</a:t>
          </a:r>
          <a:r>
            <a:rPr lang="en-US" sz="2300" kern="1200" dirty="0">
              <a:sym typeface="Wingdings" pitchFamily="2" charset="2"/>
            </a:rPr>
            <a:t> </a:t>
          </a:r>
          <a:r>
            <a:rPr lang="en-US" sz="2300" kern="1200" dirty="0" err="1">
              <a:sym typeface="Wingdings" pitchFamily="2" charset="2"/>
            </a:rPr>
            <a:t>dimenggerti</a:t>
          </a:r>
          <a:r>
            <a:rPr lang="en-US" sz="2300" kern="1200" dirty="0">
              <a:sym typeface="Wingdings" pitchFamily="2" charset="2"/>
            </a:rPr>
            <a:t> (upper level explanation)</a:t>
          </a:r>
          <a:endParaRPr lang="en-US" sz="2300" kern="1200" dirty="0"/>
        </a:p>
      </dsp:txBody>
      <dsp:txXfrm>
        <a:off x="0" y="3627381"/>
        <a:ext cx="10515600" cy="1117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g>
</file>

<file path=ppt/media/image12.png>
</file>

<file path=ppt/media/image13.tiff>
</file>

<file path=ppt/media/image14.tiff>
</file>

<file path=ppt/media/image15.tiff>
</file>

<file path=ppt/media/image16.png>
</file>

<file path=ppt/media/image17.svg>
</file>

<file path=ppt/media/image18.png>
</file>

<file path=ppt/media/image19.svg>
</file>

<file path=ppt/media/image2.png>
</file>

<file path=ppt/media/image20.tiff>
</file>

<file path=ppt/media/image21.png>
</file>

<file path=ppt/media/image22.png>
</file>

<file path=ppt/media/image23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632240-92BF-CC44-99DC-FE41B557DD1C}" type="datetimeFigureOut">
              <a:rPr lang="en-US" smtClean="0"/>
              <a:t>2/13/23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C698C-85A1-7645-8D99-88ACA29C7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4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54B05-89B4-CA49-A97D-5773967BA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C460A4-FBDB-4843-A801-7FFC30DA2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A97A6-CA83-FF41-9FAC-EC2882B2D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3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3DA94-8D9A-4E4A-AD66-402DD74E1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C41D6-3F8C-DA45-96E9-AAD73F7E0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1CB4ECE-6AC8-DC4C-80E9-8A5497E2E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149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339D6-43C2-7940-80F9-253DBC1B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FE9BC-8A3D-6B42-99C9-B7266D56E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3FFD4BF-C3E7-3041-A5E6-6932EA57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32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81C11-60E3-C045-BCE0-AD657884C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CD280-FEC7-AC41-B88B-3D24EAD35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EDA9A5F-B4CD-034A-AFB2-14B44C1517D3}"/>
              </a:ext>
            </a:extLst>
          </p:cNvPr>
          <p:cNvSpPr txBox="1">
            <a:spLocks/>
          </p:cNvSpPr>
          <p:nvPr userDrawn="1"/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515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52CD8-E19A-2541-B4FD-AF17A1656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4F5D4-FD0F-454A-9D32-8D3AC10463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3185E-503D-184D-A457-6D2E008E4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529CF98-528F-F142-A8CE-F41C053D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37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FE782-E64F-3847-B0C9-76552A994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F551E-3E4D-8A4B-A08B-9F8498FC1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995C0E-B956-3D42-B89A-059553CB6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1F1CEF-BAD8-5C41-ACBB-417D72A046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0CC60-106D-DE45-9340-A080FCE483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2AAE4CE-26CC-2545-8200-7B1ACF68B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2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C9327-42D2-9242-81F1-56D265980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5C298-763E-7F43-8112-3A5D6F490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73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BC6E1BC-7B77-924A-8E4B-2D84DBDD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208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ACC28-0CBF-4F45-89D0-BF884ED63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D7325-F5A1-5643-A326-4156B8426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0012" y="1368988"/>
            <a:ext cx="6172200" cy="450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08614-0288-394B-8691-ED3561F07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0693BB2-E99E-C241-84D5-09AB94BCB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429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FB47-BF9D-394F-B485-E6AE781A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FE88D9-E9CA-064E-9C41-9DA4374365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58949"/>
            <a:ext cx="6172200" cy="470210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9B332-76DB-B84F-9ACD-440C41636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5129D4C-D814-1141-9FAA-4AC350306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1E51C556-EF27-2A4E-A62D-F2485CF7F3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30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7878C8-2155-244B-8A61-4BFD0C98D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3ED88-0471-1847-8B59-9219388D9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0A76B69-3363-D74E-8F72-C2BEFD434A7D}"/>
              </a:ext>
            </a:extLst>
          </p:cNvPr>
          <p:cNvGrpSpPr/>
          <p:nvPr userDrawn="1"/>
        </p:nvGrpSpPr>
        <p:grpSpPr>
          <a:xfrm>
            <a:off x="0" y="0"/>
            <a:ext cx="12192000" cy="180000"/>
            <a:chOff x="0" y="0"/>
            <a:chExt cx="12192000" cy="18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7839B7-137E-8A4E-9DBB-93A67DB6D1ED}"/>
                </a:ext>
              </a:extLst>
            </p:cNvPr>
            <p:cNvSpPr/>
            <p:nvPr userDrawn="1"/>
          </p:nvSpPr>
          <p:spPr>
            <a:xfrm>
              <a:off x="0" y="0"/>
              <a:ext cx="8455068" cy="180000"/>
            </a:xfrm>
            <a:prstGeom prst="rect">
              <a:avLst/>
            </a:prstGeom>
            <a:solidFill>
              <a:srgbClr val="0E1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CF3AEE-341B-BB49-8751-E52CB39D92AF}"/>
                </a:ext>
              </a:extLst>
            </p:cNvPr>
            <p:cNvSpPr/>
            <p:nvPr userDrawn="1"/>
          </p:nvSpPr>
          <p:spPr>
            <a:xfrm>
              <a:off x="8455068" y="0"/>
              <a:ext cx="1260000" cy="180000"/>
            </a:xfrm>
            <a:prstGeom prst="rect">
              <a:avLst/>
            </a:prstGeom>
            <a:solidFill>
              <a:srgbClr val="F15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B6A58AB-C36B-604D-8B97-CE1BEA3C01D4}"/>
                </a:ext>
              </a:extLst>
            </p:cNvPr>
            <p:cNvSpPr/>
            <p:nvPr userDrawn="1"/>
          </p:nvSpPr>
          <p:spPr>
            <a:xfrm>
              <a:off x="9715068" y="0"/>
              <a:ext cx="2476932" cy="180000"/>
            </a:xfrm>
            <a:prstGeom prst="rect">
              <a:avLst/>
            </a:prstGeom>
            <a:solidFill>
              <a:srgbClr val="FEBF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15B165E-2D96-7D41-9261-3925CBFF1B1E}"/>
              </a:ext>
            </a:extLst>
          </p:cNvPr>
          <p:cNvGrpSpPr/>
          <p:nvPr userDrawn="1"/>
        </p:nvGrpSpPr>
        <p:grpSpPr>
          <a:xfrm>
            <a:off x="10454640" y="291181"/>
            <a:ext cx="1506792" cy="720000"/>
            <a:chOff x="10454640" y="291181"/>
            <a:chExt cx="1506792" cy="720000"/>
          </a:xfrm>
        </p:grpSpPr>
        <p:pic>
          <p:nvPicPr>
            <p:cNvPr id="12" name="Picture 11" descr="Logo, icon&#10;&#10;Description automatically generated">
              <a:extLst>
                <a:ext uri="{FF2B5EF4-FFF2-40B4-BE49-F238E27FC236}">
                  <a16:creationId xmlns:a16="http://schemas.microsoft.com/office/drawing/2014/main" id="{99A3263D-297E-2F43-B98D-4E9E2A3C117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/>
            <a:stretch>
              <a:fillRect/>
            </a:stretch>
          </p:blipFill>
          <p:spPr>
            <a:xfrm>
              <a:off x="11272520" y="291181"/>
              <a:ext cx="688912" cy="720000"/>
            </a:xfrm>
            <a:prstGeom prst="rect">
              <a:avLst/>
            </a:prstGeom>
          </p:spPr>
        </p:pic>
        <p:pic>
          <p:nvPicPr>
            <p:cNvPr id="13" name="Picture 12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55E9DA91-D852-0248-8634-854C9B3EBCA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10454640" y="291181"/>
              <a:ext cx="714035" cy="72000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819177D-DF27-9F4C-A66D-0B003FAEF161}"/>
              </a:ext>
            </a:extLst>
          </p:cNvPr>
          <p:cNvGrpSpPr/>
          <p:nvPr userDrawn="1"/>
        </p:nvGrpSpPr>
        <p:grpSpPr>
          <a:xfrm>
            <a:off x="0" y="6318000"/>
            <a:ext cx="12191999" cy="540000"/>
            <a:chOff x="0" y="6318000"/>
            <a:chExt cx="12191999" cy="540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4E9C83E-A616-6E42-990B-61E3910357B5}"/>
                </a:ext>
              </a:extLst>
            </p:cNvPr>
            <p:cNvSpPr/>
            <p:nvPr userDrawn="1"/>
          </p:nvSpPr>
          <p:spPr>
            <a:xfrm flipH="1">
              <a:off x="2880000" y="6318000"/>
              <a:ext cx="8473800" cy="540000"/>
            </a:xfrm>
            <a:prstGeom prst="rect">
              <a:avLst/>
            </a:prstGeom>
            <a:solidFill>
              <a:srgbClr val="FEBF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BAD3BBA-AEA9-9148-AEEF-D0900E4D913C}"/>
                </a:ext>
              </a:extLst>
            </p:cNvPr>
            <p:cNvSpPr/>
            <p:nvPr userDrawn="1"/>
          </p:nvSpPr>
          <p:spPr>
            <a:xfrm flipH="1">
              <a:off x="0" y="6318000"/>
              <a:ext cx="2880000" cy="540000"/>
            </a:xfrm>
            <a:prstGeom prst="rect">
              <a:avLst/>
            </a:prstGeom>
            <a:solidFill>
              <a:srgbClr val="F15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075315-7447-4D49-8AF9-D4C106A08E63}"/>
                </a:ext>
              </a:extLst>
            </p:cNvPr>
            <p:cNvSpPr/>
            <p:nvPr userDrawn="1"/>
          </p:nvSpPr>
          <p:spPr>
            <a:xfrm flipH="1">
              <a:off x="11353800" y="6318000"/>
              <a:ext cx="838199" cy="540000"/>
            </a:xfrm>
            <a:prstGeom prst="rect">
              <a:avLst/>
            </a:prstGeom>
            <a:solidFill>
              <a:srgbClr val="0E1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144BCBA-6CCA-E048-9AA3-D193ADD12CD3}"/>
              </a:ext>
            </a:extLst>
          </p:cNvPr>
          <p:cNvSpPr txBox="1"/>
          <p:nvPr userDrawn="1"/>
        </p:nvSpPr>
        <p:spPr>
          <a:xfrm>
            <a:off x="0" y="6372556"/>
            <a:ext cx="2879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err="1">
                <a:solidFill>
                  <a:schemeClr val="bg1"/>
                </a:solidFill>
                <a:latin typeface="+mn-lt"/>
              </a:rPr>
              <a:t>jti.polinema.ac.id</a:t>
            </a:r>
            <a:endParaRPr lang="en-US" sz="22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2DFE4FF1-8123-9744-B6D6-533C0BA57EFF}"/>
              </a:ext>
            </a:extLst>
          </p:cNvPr>
          <p:cNvSpPr txBox="1">
            <a:spLocks/>
          </p:cNvSpPr>
          <p:nvPr userDrawn="1"/>
        </p:nvSpPr>
        <p:spPr>
          <a:xfrm>
            <a:off x="3108361" y="6398880"/>
            <a:ext cx="7992029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rgbClr val="0E1F43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Statistik</a:t>
            </a:r>
            <a:r>
              <a:rPr lang="en-US" dirty="0"/>
              <a:t> </a:t>
            </a:r>
            <a:r>
              <a:rPr lang="en-US" dirty="0" err="1"/>
              <a:t>Komputasi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031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A2A7D4-0CD1-A746-B0F8-6B062C4128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Pengenalan</a:t>
            </a:r>
            <a:r>
              <a:rPr lang="en-US" dirty="0"/>
              <a:t> </a:t>
            </a:r>
            <a:r>
              <a:rPr lang="en-US" dirty="0" err="1"/>
              <a:t>Statistika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B08C5C2-C557-AD42-8F5E-87854E677F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TIM AJAR STATISTIKA KOMPUTASI</a:t>
            </a:r>
          </a:p>
          <a:p>
            <a:r>
              <a:rPr lang="en-US" dirty="0"/>
              <a:t>2022/2023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D8B97-0EB2-1B48-BBE3-3AF83BF50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996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ABA66-AD1D-3549-9B96-235E8B804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25475"/>
          </a:xfrm>
        </p:spPr>
        <p:txBody>
          <a:bodyPr/>
          <a:lstStyle/>
          <a:p>
            <a:r>
              <a:rPr lang="en-US" dirty="0" err="1"/>
              <a:t>Piranti</a:t>
            </a:r>
            <a:r>
              <a:rPr lang="en-US" dirty="0"/>
              <a:t> </a:t>
            </a:r>
            <a:r>
              <a:rPr lang="en-US" dirty="0" err="1"/>
              <a:t>Pembelajaran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F5377-28E8-7642-AA12-11C1F40B7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D8F386-FCCF-5A4F-8AD6-EFF5F8A05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971" y="2349000"/>
            <a:ext cx="2323361" cy="2160000"/>
          </a:xfrm>
          <a:prstGeom prst="rect">
            <a:avLst/>
          </a:prstGeom>
        </p:spPr>
      </p:pic>
      <p:pic>
        <p:nvPicPr>
          <p:cNvPr id="1032" name="Picture 8" descr="Python Free Icon - Icon-Icons.com">
            <a:extLst>
              <a:ext uri="{FF2B5EF4-FFF2-40B4-BE49-F238E27FC236}">
                <a16:creationId xmlns:a16="http://schemas.microsoft.com/office/drawing/2014/main" id="{DB13A80D-89AD-3244-8C59-2FBCB5D60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886" y="2349000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upyter, logo Gratis Ikon - Icon-Icons.com">
            <a:extLst>
              <a:ext uri="{FF2B5EF4-FFF2-40B4-BE49-F238E27FC236}">
                <a16:creationId xmlns:a16="http://schemas.microsoft.com/office/drawing/2014/main" id="{D3FF7367-FD14-C047-A1B0-5A3C863F6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906" y="2419350"/>
            <a:ext cx="4038600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477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7E9D9-3AB8-8348-930B-D15E78C90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1C556-EF27-2A4E-A62D-F2485CF7F379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2050" name="Picture 2" descr="125+ Ways to Say THANK YOU in Different Languages (w/ Pronunciation!)">
            <a:extLst>
              <a:ext uri="{FF2B5EF4-FFF2-40B4-BE49-F238E27FC236}">
                <a16:creationId xmlns:a16="http://schemas.microsoft.com/office/drawing/2014/main" id="{83B57107-EA04-F748-B737-6822F7219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164" y="1486759"/>
            <a:ext cx="7827672" cy="3884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619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38DC1-1344-A648-B722-797A84D67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549275"/>
          </a:xfrm>
        </p:spPr>
        <p:txBody>
          <a:bodyPr/>
          <a:lstStyle/>
          <a:p>
            <a:r>
              <a:rPr lang="en-US" b="1" i="1" dirty="0"/>
              <a:t>Think about this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2BC9C-DD32-6841-B691-82E2C2E5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/>
          <a:p>
            <a:fld id="{1E51C556-EF27-2A4E-A62D-F2485CF7F379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F37D98E-1E2A-DD44-AF00-46E32DF3E8EE}"/>
              </a:ext>
            </a:extLst>
          </p:cNvPr>
          <p:cNvGrpSpPr/>
          <p:nvPr/>
        </p:nvGrpSpPr>
        <p:grpSpPr>
          <a:xfrm>
            <a:off x="838200" y="1667435"/>
            <a:ext cx="10515600" cy="1118794"/>
            <a:chOff x="997688" y="1925619"/>
            <a:chExt cx="10515600" cy="1118794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69895EA2-3104-7440-B47C-E52F855C7E20}"/>
                </a:ext>
              </a:extLst>
            </p:cNvPr>
            <p:cNvSpPr/>
            <p:nvPr/>
          </p:nvSpPr>
          <p:spPr>
            <a:xfrm>
              <a:off x="997688" y="1925619"/>
              <a:ext cx="3141233" cy="111879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DEDUKSI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3BEF13D5-8332-794D-B88B-745B201A96AE}"/>
                </a:ext>
              </a:extLst>
            </p:cNvPr>
            <p:cNvSpPr/>
            <p:nvPr/>
          </p:nvSpPr>
          <p:spPr>
            <a:xfrm>
              <a:off x="4684871" y="1925619"/>
              <a:ext cx="3141233" cy="111879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INDUKSI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EFACB72-CF36-8F4C-8064-278B1DEFDA20}"/>
                </a:ext>
              </a:extLst>
            </p:cNvPr>
            <p:cNvSpPr/>
            <p:nvPr/>
          </p:nvSpPr>
          <p:spPr>
            <a:xfrm>
              <a:off x="8372055" y="1925619"/>
              <a:ext cx="3141233" cy="111879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500" dirty="0"/>
                <a:t>METODE ILMIAH</a:t>
              </a:r>
            </a:p>
          </p:txBody>
        </p:sp>
      </p:grpSp>
      <p:sp>
        <p:nvSpPr>
          <p:cNvPr id="9" name="Down Arrow 8">
            <a:extLst>
              <a:ext uri="{FF2B5EF4-FFF2-40B4-BE49-F238E27FC236}">
                <a16:creationId xmlns:a16="http://schemas.microsoft.com/office/drawing/2014/main" id="{AF514AD8-6FDC-BD49-A90F-586EAFEB7258}"/>
              </a:ext>
            </a:extLst>
          </p:cNvPr>
          <p:cNvSpPr/>
          <p:nvPr/>
        </p:nvSpPr>
        <p:spPr>
          <a:xfrm>
            <a:off x="2118360" y="2915321"/>
            <a:ext cx="580912" cy="623943"/>
          </a:xfrm>
          <a:prstGeom prst="downArrow">
            <a:avLst/>
          </a:prstGeom>
          <a:solidFill>
            <a:srgbClr val="FEBF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7650DFF-3C74-E84E-B126-58CC4443DD19}"/>
              </a:ext>
            </a:extLst>
          </p:cNvPr>
          <p:cNvSpPr/>
          <p:nvPr/>
        </p:nvSpPr>
        <p:spPr>
          <a:xfrm>
            <a:off x="5805543" y="2915321"/>
            <a:ext cx="580912" cy="623943"/>
          </a:xfrm>
          <a:prstGeom prst="downArrow">
            <a:avLst/>
          </a:prstGeom>
          <a:solidFill>
            <a:srgbClr val="FEBF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D1230BBF-8B5F-5B47-ACEF-47F33B25181E}"/>
              </a:ext>
            </a:extLst>
          </p:cNvPr>
          <p:cNvSpPr/>
          <p:nvPr/>
        </p:nvSpPr>
        <p:spPr>
          <a:xfrm>
            <a:off x="9492728" y="2915321"/>
            <a:ext cx="580912" cy="623943"/>
          </a:xfrm>
          <a:prstGeom prst="downArrow">
            <a:avLst/>
          </a:prstGeom>
          <a:solidFill>
            <a:srgbClr val="FEBF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C4046F-B5A6-4C43-B066-7364386C2A6D}"/>
              </a:ext>
            </a:extLst>
          </p:cNvPr>
          <p:cNvSpPr txBox="1"/>
          <p:nvPr/>
        </p:nvSpPr>
        <p:spPr>
          <a:xfrm>
            <a:off x="838200" y="3668356"/>
            <a:ext cx="314123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Dokter</a:t>
            </a:r>
            <a:r>
              <a:rPr lang="en-US" sz="2000" dirty="0"/>
              <a:t> </a:t>
            </a: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tindakan</a:t>
            </a:r>
            <a:r>
              <a:rPr lang="en-US" sz="2000" dirty="0"/>
              <a:t> dan </a:t>
            </a:r>
            <a:r>
              <a:rPr lang="en-US" sz="2000" dirty="0" err="1"/>
              <a:t>diagnosa</a:t>
            </a:r>
            <a:r>
              <a:rPr lang="en-US" sz="2000" dirty="0"/>
              <a:t> </a:t>
            </a:r>
            <a:r>
              <a:rPr lang="en-US" sz="2000" dirty="0" err="1"/>
              <a:t>medis</a:t>
            </a:r>
            <a:r>
              <a:rPr lang="en-US" sz="2000" dirty="0"/>
              <a:t> </a:t>
            </a:r>
            <a:r>
              <a:rPr lang="en-US" sz="2000" dirty="0" err="1"/>
              <a:t>berdasarkan</a:t>
            </a:r>
            <a:r>
              <a:rPr lang="en-US" sz="2000" dirty="0"/>
              <a:t> data </a:t>
            </a:r>
            <a:r>
              <a:rPr lang="en-US" sz="2000" dirty="0" err="1"/>
              <a:t>pasien</a:t>
            </a:r>
            <a:r>
              <a:rPr lang="en-US" sz="2000" dirty="0"/>
              <a:t>, </a:t>
            </a:r>
            <a:r>
              <a:rPr lang="en-US" sz="2000" dirty="0" err="1"/>
              <a:t>penelitian</a:t>
            </a:r>
            <a:r>
              <a:rPr lang="en-US" sz="2000" dirty="0"/>
              <a:t>, dan </a:t>
            </a:r>
            <a:r>
              <a:rPr lang="en-US" sz="2000" dirty="0" err="1"/>
              <a:t>pembelajaran</a:t>
            </a:r>
            <a:r>
              <a:rPr lang="en-US" sz="2000" dirty="0"/>
              <a:t> </a:t>
            </a:r>
            <a:r>
              <a:rPr lang="en-US" sz="2000" dirty="0" err="1"/>
              <a:t>sebelumnya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7EE9A1-88D9-2140-BD6F-56BAD03EEEAF}"/>
              </a:ext>
            </a:extLst>
          </p:cNvPr>
          <p:cNvSpPr txBox="1"/>
          <p:nvPr/>
        </p:nvSpPr>
        <p:spPr>
          <a:xfrm>
            <a:off x="4525382" y="3668356"/>
            <a:ext cx="31412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Peneliti</a:t>
            </a:r>
            <a:r>
              <a:rPr lang="en-US" sz="2000" dirty="0"/>
              <a:t> </a:t>
            </a:r>
            <a:r>
              <a:rPr lang="en-US" sz="2000" dirty="0" err="1"/>
              <a:t>neurologi</a:t>
            </a:r>
            <a:r>
              <a:rPr lang="en-US" sz="2000" dirty="0"/>
              <a:t> </a:t>
            </a:r>
            <a:r>
              <a:rPr lang="en-US" sz="2000" dirty="0" err="1"/>
              <a:t>meneliti</a:t>
            </a:r>
            <a:r>
              <a:rPr lang="en-US" sz="2000" dirty="0"/>
              <a:t> </a:t>
            </a:r>
            <a:r>
              <a:rPr lang="en-US" sz="2000" dirty="0" err="1"/>
              <a:t>aktivitas</a:t>
            </a:r>
            <a:r>
              <a:rPr lang="en-US" sz="2000" dirty="0"/>
              <a:t> </a:t>
            </a:r>
            <a:r>
              <a:rPr lang="en-US" sz="2000" dirty="0" err="1"/>
              <a:t>gelombang</a:t>
            </a:r>
            <a:r>
              <a:rPr lang="en-US" sz="2000" dirty="0"/>
              <a:t> </a:t>
            </a:r>
            <a:r>
              <a:rPr lang="en-US" sz="2000" dirty="0" err="1"/>
              <a:t>otak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beberapa</a:t>
            </a:r>
            <a:r>
              <a:rPr lang="en-US" sz="2000" dirty="0"/>
              <a:t> </a:t>
            </a:r>
            <a:r>
              <a:rPr lang="en-US" sz="2000" dirty="0" err="1"/>
              <a:t>subyek</a:t>
            </a:r>
            <a:r>
              <a:rPr lang="en-US" sz="2000" dirty="0"/>
              <a:t> dan </a:t>
            </a:r>
            <a:r>
              <a:rPr lang="en-US" sz="2000" dirty="0" err="1"/>
              <a:t>mencoba</a:t>
            </a:r>
            <a:r>
              <a:rPr lang="en-US" sz="2000" dirty="0"/>
              <a:t> </a:t>
            </a:r>
            <a:r>
              <a:rPr lang="en-US" sz="2000" dirty="0" err="1"/>
              <a:t>menyimpulkan</a:t>
            </a:r>
            <a:r>
              <a:rPr lang="en-US" sz="2000" dirty="0"/>
              <a:t> </a:t>
            </a:r>
            <a:r>
              <a:rPr lang="en-US" sz="2000" dirty="0" err="1"/>
              <a:t>fenomena</a:t>
            </a:r>
            <a:r>
              <a:rPr lang="en-US" sz="2000" dirty="0"/>
              <a:t> </a:t>
            </a:r>
            <a:r>
              <a:rPr lang="en-US" sz="2000" dirty="0" err="1"/>
              <a:t>umum</a:t>
            </a:r>
            <a:r>
              <a:rPr lang="en-US" sz="2000" dirty="0"/>
              <a:t> yang </a:t>
            </a:r>
            <a:r>
              <a:rPr lang="en-US" sz="2000" dirty="0" err="1"/>
              <a:t>terjadi</a:t>
            </a: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2608EB-CB67-AF47-97D7-E8603922EF2A}"/>
              </a:ext>
            </a:extLst>
          </p:cNvPr>
          <p:cNvSpPr txBox="1"/>
          <p:nvPr/>
        </p:nvSpPr>
        <p:spPr>
          <a:xfrm>
            <a:off x="8212564" y="3668356"/>
            <a:ext cx="314123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tahapan</a:t>
            </a:r>
            <a:r>
              <a:rPr lang="en-US" sz="2000" dirty="0"/>
              <a:t> </a:t>
            </a:r>
            <a:r>
              <a:rPr lang="en-US" sz="2000" dirty="0" err="1"/>
              <a:t>ilmiah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membuktikan</a:t>
            </a:r>
            <a:r>
              <a:rPr lang="en-US" sz="2000" dirty="0"/>
              <a:t> </a:t>
            </a:r>
            <a:r>
              <a:rPr lang="en-US" sz="2000" dirty="0" err="1"/>
              <a:t>hipotesis</a:t>
            </a:r>
            <a:r>
              <a:rPr lang="en-US" sz="2000" dirty="0"/>
              <a:t> </a:t>
            </a:r>
            <a:r>
              <a:rPr lang="en-US" sz="2000" dirty="0" err="1"/>
              <a:t>terhadap</a:t>
            </a:r>
            <a:r>
              <a:rPr lang="en-US" sz="2000" dirty="0"/>
              <a:t> </a:t>
            </a:r>
            <a:r>
              <a:rPr lang="en-US" sz="2000" dirty="0" err="1"/>
              <a:t>suatu</a:t>
            </a:r>
            <a:r>
              <a:rPr lang="en-US" sz="2000" dirty="0"/>
              <a:t> </a:t>
            </a:r>
            <a:r>
              <a:rPr lang="en-US" sz="2000" dirty="0" err="1"/>
              <a:t>fenomena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cara</a:t>
            </a:r>
            <a:r>
              <a:rPr lang="en-US" sz="2000" dirty="0"/>
              <a:t> </a:t>
            </a:r>
            <a:r>
              <a:rPr lang="en-US" sz="2000" dirty="0" err="1"/>
              <a:t>inferensi</a:t>
            </a:r>
            <a:r>
              <a:rPr lang="en-US" sz="2000" dirty="0"/>
              <a:t> </a:t>
            </a:r>
            <a:r>
              <a:rPr lang="en-US" sz="2000" dirty="0" err="1"/>
              <a:t>induksi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05600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38DC1-1344-A648-B722-797A84D67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09445" cy="549275"/>
          </a:xfrm>
        </p:spPr>
        <p:txBody>
          <a:bodyPr/>
          <a:lstStyle/>
          <a:p>
            <a:r>
              <a:rPr lang="en-US" b="1" dirty="0" err="1"/>
              <a:t>Metode</a:t>
            </a:r>
            <a:r>
              <a:rPr lang="en-US" b="1" dirty="0"/>
              <a:t> </a:t>
            </a:r>
            <a:r>
              <a:rPr lang="en-US" b="1" dirty="0" err="1"/>
              <a:t>Ilmiah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2BC9C-DD32-6841-B691-82E2C2E5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/>
          <a:p>
            <a:fld id="{1E51C556-EF27-2A4E-A62D-F2485CF7F37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EFACB72-CF36-8F4C-8064-278B1DEFDA20}"/>
              </a:ext>
            </a:extLst>
          </p:cNvPr>
          <p:cNvSpPr/>
          <p:nvPr/>
        </p:nvSpPr>
        <p:spPr>
          <a:xfrm>
            <a:off x="838200" y="2869603"/>
            <a:ext cx="3141233" cy="111879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/>
              <a:t>METODE ILMIAH</a:t>
            </a:r>
          </a:p>
        </p:txBody>
      </p:sp>
      <p:pic>
        <p:nvPicPr>
          <p:cNvPr id="15" name="Graphic 14" descr="Search Inventory with solid fill">
            <a:extLst>
              <a:ext uri="{FF2B5EF4-FFF2-40B4-BE49-F238E27FC236}">
                <a16:creationId xmlns:a16="http://schemas.microsoft.com/office/drawing/2014/main" id="{156A4D99-8FF6-CD4E-9E6D-D16429253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4357" y="728343"/>
            <a:ext cx="1080000" cy="108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BA0F18-EB96-654E-AB74-C145E3266429}"/>
              </a:ext>
            </a:extLst>
          </p:cNvPr>
          <p:cNvSpPr txBox="1"/>
          <p:nvPr/>
        </p:nvSpPr>
        <p:spPr>
          <a:xfrm>
            <a:off x="7424357" y="914400"/>
            <a:ext cx="24908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E1F43"/>
                </a:solidFill>
              </a:rPr>
              <a:t>OBSERVASI</a:t>
            </a:r>
          </a:p>
        </p:txBody>
      </p:sp>
      <p:pic>
        <p:nvPicPr>
          <p:cNvPr id="18" name="Graphic 17" descr="Brainstorm with solid fill">
            <a:extLst>
              <a:ext uri="{FF2B5EF4-FFF2-40B4-BE49-F238E27FC236}">
                <a16:creationId xmlns:a16="http://schemas.microsoft.com/office/drawing/2014/main" id="{E60512F5-B15F-5D40-8452-A24B676619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44357" y="2140923"/>
            <a:ext cx="1080000" cy="108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5F022A2-B919-4D4D-8745-34600408CED3}"/>
              </a:ext>
            </a:extLst>
          </p:cNvPr>
          <p:cNvSpPr txBox="1"/>
          <p:nvPr/>
        </p:nvSpPr>
        <p:spPr>
          <a:xfrm>
            <a:off x="7424357" y="2019203"/>
            <a:ext cx="268054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E1F43"/>
                </a:solidFill>
              </a:rPr>
              <a:t>MENYUSUN</a:t>
            </a:r>
          </a:p>
          <a:p>
            <a:r>
              <a:rPr lang="en-US" sz="4000" dirty="0">
                <a:solidFill>
                  <a:srgbClr val="0E1F43"/>
                </a:solidFill>
              </a:rPr>
              <a:t>HIPOTESIS</a:t>
            </a:r>
          </a:p>
        </p:txBody>
      </p:sp>
      <p:pic>
        <p:nvPicPr>
          <p:cNvPr id="21" name="Graphic 20" descr="Head with gears with solid fill">
            <a:extLst>
              <a:ext uri="{FF2B5EF4-FFF2-40B4-BE49-F238E27FC236}">
                <a16:creationId xmlns:a16="http://schemas.microsoft.com/office/drawing/2014/main" id="{B495F4DE-8E2D-CE47-9E26-8D1A8F4E72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44357" y="3553502"/>
            <a:ext cx="1080000" cy="1080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0B9C75E-9563-6E42-B002-AF82546A80B3}"/>
              </a:ext>
            </a:extLst>
          </p:cNvPr>
          <p:cNvSpPr txBox="1"/>
          <p:nvPr/>
        </p:nvSpPr>
        <p:spPr>
          <a:xfrm>
            <a:off x="7424357" y="3431782"/>
            <a:ext cx="234872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E1F43"/>
                </a:solidFill>
              </a:rPr>
              <a:t>MENGUJI</a:t>
            </a:r>
          </a:p>
          <a:p>
            <a:r>
              <a:rPr lang="en-US" sz="4000" dirty="0">
                <a:solidFill>
                  <a:srgbClr val="0E1F43"/>
                </a:solidFill>
              </a:rPr>
              <a:t>HIPOTESIS</a:t>
            </a:r>
          </a:p>
        </p:txBody>
      </p:sp>
      <p:pic>
        <p:nvPicPr>
          <p:cNvPr id="24" name="Graphic 23" descr="Beaker with solid fill">
            <a:extLst>
              <a:ext uri="{FF2B5EF4-FFF2-40B4-BE49-F238E27FC236}">
                <a16:creationId xmlns:a16="http://schemas.microsoft.com/office/drawing/2014/main" id="{C2A6413E-AC85-CF4E-9FB2-78E4B547B7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44357" y="4966081"/>
            <a:ext cx="1080000" cy="1080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F833966-8DAF-0E45-A5F0-E94401B84BE7}"/>
              </a:ext>
            </a:extLst>
          </p:cNvPr>
          <p:cNvSpPr txBox="1"/>
          <p:nvPr/>
        </p:nvSpPr>
        <p:spPr>
          <a:xfrm>
            <a:off x="7424357" y="5217543"/>
            <a:ext cx="31264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E1F43"/>
                </a:solidFill>
              </a:rPr>
              <a:t>EKSPERIMENT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78E32D6A-BF7F-BB40-9F7C-167C7456796A}"/>
              </a:ext>
            </a:extLst>
          </p:cNvPr>
          <p:cNvCxnSpPr>
            <a:endCxn id="15" idx="1"/>
          </p:cNvCxnSpPr>
          <p:nvPr/>
        </p:nvCxnSpPr>
        <p:spPr>
          <a:xfrm flipV="1">
            <a:off x="3995637" y="1268343"/>
            <a:ext cx="2348720" cy="2160657"/>
          </a:xfrm>
          <a:prstGeom prst="bentConnector3">
            <a:avLst/>
          </a:prstGeom>
          <a:ln w="38100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E316E858-A7D3-4842-A300-1CCA391270A1}"/>
              </a:ext>
            </a:extLst>
          </p:cNvPr>
          <p:cNvCxnSpPr>
            <a:stCxn id="7" idx="3"/>
            <a:endCxn id="18" idx="1"/>
          </p:cNvCxnSpPr>
          <p:nvPr/>
        </p:nvCxnSpPr>
        <p:spPr>
          <a:xfrm flipV="1">
            <a:off x="3979433" y="2680923"/>
            <a:ext cx="2364924" cy="748077"/>
          </a:xfrm>
          <a:prstGeom prst="bentConnector3">
            <a:avLst/>
          </a:prstGeom>
          <a:ln w="38100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5B1CF432-40BC-4941-839F-EF60AEAC6789}"/>
              </a:ext>
            </a:extLst>
          </p:cNvPr>
          <p:cNvCxnSpPr>
            <a:stCxn id="7" idx="3"/>
            <a:endCxn id="21" idx="1"/>
          </p:cNvCxnSpPr>
          <p:nvPr/>
        </p:nvCxnSpPr>
        <p:spPr>
          <a:xfrm>
            <a:off x="3979433" y="3429000"/>
            <a:ext cx="2364924" cy="664502"/>
          </a:xfrm>
          <a:prstGeom prst="bentConnector3">
            <a:avLst/>
          </a:prstGeom>
          <a:ln w="38100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D71E4C8F-2CD1-3A49-8B42-D5C6E72F5380}"/>
              </a:ext>
            </a:extLst>
          </p:cNvPr>
          <p:cNvCxnSpPr>
            <a:stCxn id="7" idx="3"/>
            <a:endCxn id="24" idx="1"/>
          </p:cNvCxnSpPr>
          <p:nvPr/>
        </p:nvCxnSpPr>
        <p:spPr>
          <a:xfrm>
            <a:off x="3979433" y="3429000"/>
            <a:ext cx="2364924" cy="2077081"/>
          </a:xfrm>
          <a:prstGeom prst="bentConnector3">
            <a:avLst/>
          </a:prstGeom>
          <a:ln w="38100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6818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5F66C-C8EF-244C-9750-E5B0328C2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673453"/>
          </a:xfrm>
        </p:spPr>
        <p:txBody>
          <a:bodyPr/>
          <a:lstStyle/>
          <a:p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Ilmiah</a:t>
            </a:r>
            <a:r>
              <a:rPr lang="en-US" dirty="0"/>
              <a:t> – </a:t>
            </a:r>
            <a:r>
              <a:rPr lang="en-US" dirty="0" err="1"/>
              <a:t>Contoh</a:t>
            </a:r>
            <a:endParaRPr lang="en-US" dirty="0"/>
          </a:p>
        </p:txBody>
      </p:sp>
      <p:pic>
        <p:nvPicPr>
          <p:cNvPr id="6" name="Content Placeholder 5" descr="Person using microscope">
            <a:extLst>
              <a:ext uri="{FF2B5EF4-FFF2-40B4-BE49-F238E27FC236}">
                <a16:creationId xmlns:a16="http://schemas.microsoft.com/office/drawing/2014/main" id="{FFA8710A-849B-6A4B-8DDA-EA72CACCB8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215" r="34878"/>
          <a:stretch/>
        </p:blipFill>
        <p:spPr>
          <a:xfrm>
            <a:off x="1086556" y="1557867"/>
            <a:ext cx="5280050" cy="432104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A22B2-562F-ED4B-B464-E8FD9C6B4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/>
          <a:p>
            <a:fld id="{1E51C556-EF27-2A4E-A62D-F2485CF7F37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5D8938-2115-B445-AC94-6128835E6573}"/>
              </a:ext>
            </a:extLst>
          </p:cNvPr>
          <p:cNvSpPr txBox="1"/>
          <p:nvPr/>
        </p:nvSpPr>
        <p:spPr>
          <a:xfrm>
            <a:off x="6645709" y="1125842"/>
            <a:ext cx="514491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/>
              <a:t>Penelitian</a:t>
            </a:r>
            <a:r>
              <a:rPr lang="en-US" sz="2200" dirty="0"/>
              <a:t> </a:t>
            </a:r>
            <a:r>
              <a:rPr lang="en-US" sz="2200" dirty="0" err="1"/>
              <a:t>dilakukan</a:t>
            </a:r>
            <a:r>
              <a:rPr lang="en-US" sz="2200" dirty="0"/>
              <a:t> </a:t>
            </a:r>
            <a:r>
              <a:rPr lang="en-US" sz="2200" dirty="0" err="1"/>
              <a:t>terhadap</a:t>
            </a:r>
            <a:r>
              <a:rPr lang="en-US" sz="2200" dirty="0"/>
              <a:t> 20 orang </a:t>
            </a:r>
            <a:r>
              <a:rPr lang="en-US" sz="2200" dirty="0" err="1"/>
              <a:t>pasien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penyakit</a:t>
            </a:r>
            <a:r>
              <a:rPr lang="en-US" sz="2200" dirty="0"/>
              <a:t> </a:t>
            </a:r>
            <a:r>
              <a:rPr lang="en-US" sz="2200" dirty="0" err="1"/>
              <a:t>tertentu</a:t>
            </a:r>
            <a:r>
              <a:rPr lang="en-US" sz="2200" dirty="0"/>
              <a:t>.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mendapatkan</a:t>
            </a:r>
            <a:r>
              <a:rPr lang="en-US" sz="2200" dirty="0"/>
              <a:t> </a:t>
            </a:r>
            <a:r>
              <a:rPr lang="en-US" sz="2200" dirty="0" err="1"/>
              <a:t>kesimpulan</a:t>
            </a:r>
            <a:r>
              <a:rPr lang="en-US" sz="2200" dirty="0"/>
              <a:t> </a:t>
            </a:r>
            <a:r>
              <a:rPr lang="en-US" sz="2200" dirty="0" err="1"/>
              <a:t>secara</a:t>
            </a:r>
            <a:r>
              <a:rPr lang="en-US" sz="2200" dirty="0"/>
              <a:t> </a:t>
            </a:r>
            <a:r>
              <a:rPr lang="en-US" sz="2200" dirty="0" err="1"/>
              <a:t>umum</a:t>
            </a:r>
            <a:r>
              <a:rPr lang="en-US" sz="2200" dirty="0"/>
              <a:t>, </a:t>
            </a:r>
            <a:r>
              <a:rPr lang="en-US" sz="2200" dirty="0" err="1"/>
              <a:t>berdasarkan</a:t>
            </a:r>
            <a:r>
              <a:rPr lang="en-US" sz="2200" dirty="0"/>
              <a:t> data yang </a:t>
            </a:r>
            <a:r>
              <a:rPr lang="en-US" sz="2200" dirty="0" err="1"/>
              <a:t>ada</a:t>
            </a:r>
            <a:r>
              <a:rPr lang="en-US" sz="2200" dirty="0"/>
              <a:t>, </a:t>
            </a:r>
            <a:r>
              <a:rPr lang="en-US" sz="2200" dirty="0" err="1"/>
              <a:t>maka</a:t>
            </a:r>
            <a:r>
              <a:rPr lang="en-US" sz="2200" dirty="0"/>
              <a:t> </a:t>
            </a:r>
            <a:r>
              <a:rPr lang="en-US" sz="2200" dirty="0" err="1"/>
              <a:t>peneliti</a:t>
            </a:r>
            <a:r>
              <a:rPr lang="en-US" sz="2200" dirty="0"/>
              <a:t> </a:t>
            </a:r>
            <a:r>
              <a:rPr lang="en-US" sz="2200" dirty="0" err="1"/>
              <a:t>mungkin</a:t>
            </a:r>
            <a:r>
              <a:rPr lang="en-US" sz="2200" dirty="0"/>
              <a:t> </a:t>
            </a:r>
            <a:r>
              <a:rPr lang="en-US" sz="2200" dirty="0" err="1"/>
              <a:t>memiliki</a:t>
            </a:r>
            <a:r>
              <a:rPr lang="en-US" sz="2200" dirty="0"/>
              <a:t> </a:t>
            </a:r>
            <a:r>
              <a:rPr lang="en-US" sz="2200" dirty="0" err="1"/>
              <a:t>pertanyaan</a:t>
            </a:r>
            <a:r>
              <a:rPr lang="en-US" sz="2200" dirty="0"/>
              <a:t>,</a:t>
            </a:r>
          </a:p>
          <a:p>
            <a:endParaRPr lang="en-US" sz="2200" dirty="0"/>
          </a:p>
          <a:p>
            <a:pPr marL="342900" indent="-342900">
              <a:buFont typeface="+mj-lt"/>
              <a:buAutoNum type="arabicPeriod"/>
            </a:pPr>
            <a:r>
              <a:rPr lang="en-US" sz="2200" dirty="0"/>
              <a:t>Jika </a:t>
            </a:r>
            <a:r>
              <a:rPr lang="en-US" sz="2200" dirty="0" err="1"/>
              <a:t>ada</a:t>
            </a:r>
            <a:r>
              <a:rPr lang="en-US" sz="2200" dirty="0"/>
              <a:t> 20 </a:t>
            </a:r>
            <a:r>
              <a:rPr lang="en-US" sz="2200" dirty="0" err="1"/>
              <a:t>pasien</a:t>
            </a:r>
            <a:r>
              <a:rPr lang="en-US" sz="2200" dirty="0"/>
              <a:t> </a:t>
            </a:r>
            <a:r>
              <a:rPr lang="en-US" sz="2200" dirty="0" err="1"/>
              <a:t>baru</a:t>
            </a:r>
            <a:r>
              <a:rPr lang="en-US" sz="2200" dirty="0"/>
              <a:t> yang </a:t>
            </a:r>
            <a:r>
              <a:rPr lang="en-US" sz="2200" dirty="0" err="1"/>
              <a:t>diteliti</a:t>
            </a:r>
            <a:r>
              <a:rPr lang="en-US" sz="2200" dirty="0"/>
              <a:t>, </a:t>
            </a:r>
            <a:r>
              <a:rPr lang="en-US" sz="2200" dirty="0" err="1"/>
              <a:t>apakah</a:t>
            </a:r>
            <a:r>
              <a:rPr lang="en-US" sz="2200" dirty="0"/>
              <a:t> </a:t>
            </a:r>
            <a:r>
              <a:rPr lang="en-US" sz="2200" dirty="0" err="1"/>
              <a:t>hasilnya</a:t>
            </a:r>
            <a:r>
              <a:rPr lang="en-US" sz="2200" dirty="0"/>
              <a:t> </a:t>
            </a:r>
            <a:r>
              <a:rPr lang="en-US" sz="2200" dirty="0" err="1"/>
              <a:t>sama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20 </a:t>
            </a:r>
            <a:r>
              <a:rPr lang="en-US" sz="2200" dirty="0" err="1"/>
              <a:t>pasien</a:t>
            </a:r>
            <a:r>
              <a:rPr lang="en-US" sz="2200" dirty="0"/>
              <a:t> lama?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200" dirty="0"/>
              <a:t>Jika lab </a:t>
            </a:r>
            <a:r>
              <a:rPr lang="en-US" sz="2200" dirty="0" err="1"/>
              <a:t>berbeda</a:t>
            </a:r>
            <a:r>
              <a:rPr lang="en-US" sz="2200" dirty="0"/>
              <a:t> </a:t>
            </a:r>
            <a:r>
              <a:rPr lang="en-US" sz="2200" dirty="0" err="1"/>
              <a:t>menganalisis</a:t>
            </a:r>
            <a:r>
              <a:rPr lang="en-US" sz="2200" dirty="0"/>
              <a:t> </a:t>
            </a:r>
            <a:r>
              <a:rPr lang="en-US" sz="2200" dirty="0" err="1"/>
              <a:t>sampel</a:t>
            </a:r>
            <a:r>
              <a:rPr lang="en-US" sz="2200" dirty="0"/>
              <a:t> </a:t>
            </a:r>
            <a:r>
              <a:rPr lang="en-US" sz="2200" dirty="0" err="1"/>
              <a:t>darah</a:t>
            </a:r>
            <a:r>
              <a:rPr lang="en-US" sz="2200" dirty="0"/>
              <a:t> yang </a:t>
            </a:r>
            <a:r>
              <a:rPr lang="en-US" sz="2200" dirty="0" err="1"/>
              <a:t>sama</a:t>
            </a:r>
            <a:r>
              <a:rPr lang="en-US" sz="2200" dirty="0"/>
              <a:t>, </a:t>
            </a:r>
            <a:r>
              <a:rPr lang="en-US" sz="2200" dirty="0" err="1"/>
              <a:t>apakah</a:t>
            </a:r>
            <a:r>
              <a:rPr lang="en-US" sz="2200" dirty="0"/>
              <a:t> </a:t>
            </a:r>
            <a:r>
              <a:rPr lang="en-US" sz="2200" dirty="0" err="1"/>
              <a:t>hasilnya</a:t>
            </a:r>
            <a:r>
              <a:rPr lang="en-US" sz="2200" dirty="0"/>
              <a:t> </a:t>
            </a:r>
            <a:r>
              <a:rPr lang="en-US" sz="2200" dirty="0" err="1"/>
              <a:t>sama</a:t>
            </a:r>
            <a:r>
              <a:rPr lang="en-US" sz="2200" dirty="0"/>
              <a:t>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200" dirty="0"/>
              <a:t>Jika </a:t>
            </a:r>
            <a:r>
              <a:rPr lang="en-US" sz="2200" dirty="0" err="1"/>
              <a:t>sampel</a:t>
            </a:r>
            <a:r>
              <a:rPr lang="en-US" sz="2200" dirty="0"/>
              <a:t> </a:t>
            </a:r>
            <a:r>
              <a:rPr lang="en-US" sz="2200" dirty="0" err="1"/>
              <a:t>darah</a:t>
            </a:r>
            <a:r>
              <a:rPr lang="en-US" sz="2200" dirty="0"/>
              <a:t> </a:t>
            </a:r>
            <a:r>
              <a:rPr lang="en-US" sz="2200" dirty="0" err="1"/>
              <a:t>disimpan</a:t>
            </a:r>
            <a:r>
              <a:rPr lang="en-US" sz="2200" dirty="0"/>
              <a:t> pada </a:t>
            </a:r>
            <a:r>
              <a:rPr lang="en-US" sz="2200" dirty="0" err="1"/>
              <a:t>suhu</a:t>
            </a:r>
            <a:r>
              <a:rPr lang="en-US" sz="2200" dirty="0"/>
              <a:t> </a:t>
            </a:r>
            <a:r>
              <a:rPr lang="en-US" sz="2200" dirty="0" err="1"/>
              <a:t>berbeda</a:t>
            </a:r>
            <a:r>
              <a:rPr lang="en-US" sz="2200" dirty="0"/>
              <a:t>, </a:t>
            </a:r>
            <a:r>
              <a:rPr lang="en-US" sz="2200" dirty="0" err="1"/>
              <a:t>apakah</a:t>
            </a:r>
            <a:r>
              <a:rPr lang="en-US" sz="2200" dirty="0"/>
              <a:t> </a:t>
            </a:r>
            <a:r>
              <a:rPr lang="en-US" sz="2200" dirty="0" err="1"/>
              <a:t>hasilnya</a:t>
            </a:r>
            <a:r>
              <a:rPr lang="en-US" sz="2200" dirty="0"/>
              <a:t> </a:t>
            </a:r>
            <a:r>
              <a:rPr lang="en-US" sz="2200" dirty="0" err="1"/>
              <a:t>sama</a:t>
            </a:r>
            <a:r>
              <a:rPr lang="en-US" sz="2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902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763CE-128E-6341-9FCB-17A43C0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84742"/>
          </a:xfrm>
        </p:spPr>
        <p:txBody>
          <a:bodyPr/>
          <a:lstStyle/>
          <a:p>
            <a:r>
              <a:rPr lang="en-US" b="1" dirty="0" err="1"/>
              <a:t>Manfaat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11129D-BD5D-4B4E-B7F3-F30A38A1F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/>
          <a:p>
            <a:fld id="{1E51C556-EF27-2A4E-A62D-F2485CF7F37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 descr="A picture containing calendar&#10;&#10;Description automatically generated">
            <a:extLst>
              <a:ext uri="{FF2B5EF4-FFF2-40B4-BE49-F238E27FC236}">
                <a16:creationId xmlns:a16="http://schemas.microsoft.com/office/drawing/2014/main" id="{81EB6ADA-7485-DB42-83B5-C9CA405BE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49868"/>
            <a:ext cx="3592072" cy="21670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69D33D-99DE-6A46-827C-95465F681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724" y="487858"/>
            <a:ext cx="3942738" cy="55749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AD4211-D1CA-074F-99C1-A4456E36D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429000"/>
            <a:ext cx="3274675" cy="28200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1D54CB-5DC1-9A44-B271-BF6FCD68D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7914" y="1049868"/>
            <a:ext cx="3544303" cy="501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59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BE398D-DBFC-A44C-8C8B-145C7DA7C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Jadi,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>
                <a:solidFill>
                  <a:srgbClr val="FEBF12"/>
                </a:solidFill>
                <a:highlight>
                  <a:srgbClr val="0E1F43"/>
                </a:highlight>
              </a:rPr>
              <a:t>statistika</a:t>
            </a:r>
            <a:r>
              <a:rPr lang="en-US" dirty="0"/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41ABC80-FAA9-904F-B537-0F03821DAA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statistik</a:t>
            </a:r>
            <a:r>
              <a:rPr lang="en-US" dirty="0"/>
              <a:t>?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statistika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54027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2BC9C-DD32-6841-B691-82E2C2E5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/>
          <a:p>
            <a:fld id="{1E51C556-EF27-2A4E-A62D-F2485CF7F37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F346B09F-ACFA-8041-A8B3-F78E4DCA9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1325563"/>
          </a:xfrm>
        </p:spPr>
        <p:txBody>
          <a:bodyPr/>
          <a:lstStyle/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statistika</a:t>
            </a:r>
            <a:r>
              <a:rPr lang="en-US" dirty="0"/>
              <a:t>?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10D207A-E4DD-6B46-8237-93D9612DCA18}"/>
              </a:ext>
            </a:extLst>
          </p:cNvPr>
          <p:cNvSpPr/>
          <p:nvPr/>
        </p:nvSpPr>
        <p:spPr>
          <a:xfrm>
            <a:off x="838200" y="1932625"/>
            <a:ext cx="3141233" cy="111879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Statistik</a:t>
            </a:r>
            <a:endParaRPr lang="en-US" sz="4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CC1BC31-4603-C44D-9E2D-E42BF9F1A661}"/>
              </a:ext>
            </a:extLst>
          </p:cNvPr>
          <p:cNvSpPr txBox="1"/>
          <p:nvPr/>
        </p:nvSpPr>
        <p:spPr>
          <a:xfrm>
            <a:off x="5535036" y="1868773"/>
            <a:ext cx="6240366" cy="1246495"/>
          </a:xfrm>
          <a:prstGeom prst="rect">
            <a:avLst/>
          </a:prstGeom>
          <a:noFill/>
          <a:ln>
            <a:solidFill>
              <a:srgbClr val="0E1F43"/>
            </a:solidFill>
          </a:ln>
        </p:spPr>
        <p:txBody>
          <a:bodyPr wrap="square" rtlCol="0">
            <a:spAutoFit/>
          </a:bodyPr>
          <a:lstStyle/>
          <a:p>
            <a:r>
              <a:rPr lang="en-US" sz="2500" dirty="0" err="1"/>
              <a:t>Pendugaan</a:t>
            </a:r>
            <a:r>
              <a:rPr lang="en-US" sz="2500" dirty="0"/>
              <a:t> </a:t>
            </a:r>
            <a:r>
              <a:rPr lang="en-US" sz="2500" dirty="0" err="1"/>
              <a:t>dari</a:t>
            </a:r>
            <a:r>
              <a:rPr lang="en-US" sz="2500" dirty="0"/>
              <a:t> </a:t>
            </a:r>
            <a:r>
              <a:rPr lang="en-US" sz="2500" dirty="0" err="1"/>
              <a:t>kuantitas</a:t>
            </a:r>
            <a:r>
              <a:rPr lang="en-US" sz="2500" dirty="0"/>
              <a:t> </a:t>
            </a:r>
            <a:r>
              <a:rPr lang="en-US" sz="2500" dirty="0" err="1"/>
              <a:t>numerik</a:t>
            </a:r>
            <a:r>
              <a:rPr lang="en-US" sz="2500" dirty="0"/>
              <a:t> yang </a:t>
            </a:r>
            <a:r>
              <a:rPr lang="en-US" sz="2500" dirty="0" err="1"/>
              <a:t>tidak</a:t>
            </a:r>
            <a:r>
              <a:rPr lang="en-US" sz="2500" dirty="0"/>
              <a:t> </a:t>
            </a:r>
            <a:r>
              <a:rPr lang="en-US" sz="2500" dirty="0" err="1"/>
              <a:t>diketahui</a:t>
            </a:r>
            <a:r>
              <a:rPr lang="en-US" sz="2500" dirty="0"/>
              <a:t>, </a:t>
            </a:r>
            <a:r>
              <a:rPr lang="en-US" sz="2500" dirty="0" err="1"/>
              <a:t>seperti</a:t>
            </a:r>
            <a:r>
              <a:rPr lang="en-US" sz="2500" dirty="0"/>
              <a:t> rata-rata, median, </a:t>
            </a:r>
            <a:r>
              <a:rPr lang="en-US" sz="2500" dirty="0" err="1"/>
              <a:t>atau</a:t>
            </a:r>
            <a:r>
              <a:rPr lang="en-US" sz="2500" dirty="0"/>
              <a:t> modus (</a:t>
            </a:r>
            <a:r>
              <a:rPr lang="en-US" sz="2500" dirty="0" err="1"/>
              <a:t>Sumarjaya</a:t>
            </a:r>
            <a:r>
              <a:rPr lang="en-US" sz="2500" dirty="0"/>
              <a:t>, 2016)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3D04652E-1DD9-8542-BA66-96DED2478708}"/>
              </a:ext>
            </a:extLst>
          </p:cNvPr>
          <p:cNvSpPr/>
          <p:nvPr/>
        </p:nvSpPr>
        <p:spPr>
          <a:xfrm>
            <a:off x="4336772" y="2214861"/>
            <a:ext cx="824089" cy="554321"/>
          </a:xfrm>
          <a:prstGeom prst="rightArrow">
            <a:avLst/>
          </a:prstGeom>
          <a:solidFill>
            <a:srgbClr val="FEBF12"/>
          </a:solidFill>
          <a:ln>
            <a:solidFill>
              <a:srgbClr val="FEBF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B757D62-C009-CD44-8CBC-973E622348C6}"/>
              </a:ext>
            </a:extLst>
          </p:cNvPr>
          <p:cNvSpPr/>
          <p:nvPr/>
        </p:nvSpPr>
        <p:spPr>
          <a:xfrm>
            <a:off x="838200" y="4387959"/>
            <a:ext cx="3141233" cy="111879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Statistika</a:t>
            </a:r>
            <a:endParaRPr lang="en-US" sz="4000" dirty="0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545C6176-21ED-D741-8DD0-7C4325B7AB80}"/>
              </a:ext>
            </a:extLst>
          </p:cNvPr>
          <p:cNvSpPr/>
          <p:nvPr/>
        </p:nvSpPr>
        <p:spPr>
          <a:xfrm>
            <a:off x="4336771" y="4670195"/>
            <a:ext cx="824089" cy="554321"/>
          </a:xfrm>
          <a:prstGeom prst="rightArrow">
            <a:avLst/>
          </a:prstGeom>
          <a:solidFill>
            <a:srgbClr val="FEBF12"/>
          </a:solidFill>
          <a:ln>
            <a:solidFill>
              <a:srgbClr val="FEBF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1C84EE0-D09C-AC40-B1C2-8F46CD341EFF}"/>
              </a:ext>
            </a:extLst>
          </p:cNvPr>
          <p:cNvSpPr txBox="1"/>
          <p:nvPr/>
        </p:nvSpPr>
        <p:spPr>
          <a:xfrm>
            <a:off x="5535036" y="3823970"/>
            <a:ext cx="6240366" cy="2246769"/>
          </a:xfrm>
          <a:prstGeom prst="rect">
            <a:avLst/>
          </a:prstGeom>
          <a:noFill/>
          <a:ln>
            <a:solidFill>
              <a:srgbClr val="0E1F43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/>
              <a:t>Ilmu</a:t>
            </a:r>
            <a:r>
              <a:rPr lang="en-US" sz="2000" dirty="0"/>
              <a:t> yang </a:t>
            </a:r>
            <a:r>
              <a:rPr lang="en-US" sz="2000" dirty="0" err="1"/>
              <a:t>berkaitan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pengumpulan</a:t>
            </a:r>
            <a:r>
              <a:rPr lang="en-US" sz="2000" dirty="0"/>
              <a:t>, </a:t>
            </a:r>
            <a:r>
              <a:rPr lang="en-US" sz="2000" dirty="0" err="1"/>
              <a:t>pengorganisasian</a:t>
            </a:r>
            <a:r>
              <a:rPr lang="en-US" sz="2000" dirty="0"/>
              <a:t>, </a:t>
            </a:r>
            <a:r>
              <a:rPr lang="en-US" sz="2000" dirty="0" err="1"/>
              <a:t>analisis</a:t>
            </a:r>
            <a:r>
              <a:rPr lang="en-US" sz="2000" dirty="0"/>
              <a:t>, </a:t>
            </a:r>
            <a:r>
              <a:rPr lang="en-US" sz="2000" dirty="0" err="1"/>
              <a:t>interprestasi</a:t>
            </a:r>
            <a:r>
              <a:rPr lang="en-US" sz="2000" dirty="0"/>
              <a:t>, dan </a:t>
            </a:r>
            <a:r>
              <a:rPr lang="en-US" sz="2000" dirty="0" err="1"/>
              <a:t>presentasi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yang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dinyatakan</a:t>
            </a:r>
            <a:r>
              <a:rPr lang="en-US" sz="2000" dirty="0"/>
              <a:t> </a:t>
            </a:r>
            <a:r>
              <a:rPr lang="en-US" sz="2000" dirty="0" err="1"/>
              <a:t>secara</a:t>
            </a:r>
            <a:r>
              <a:rPr lang="en-US" sz="2000" dirty="0"/>
              <a:t> </a:t>
            </a:r>
            <a:r>
              <a:rPr lang="en-US" sz="2000" dirty="0" err="1"/>
              <a:t>numerik</a:t>
            </a:r>
            <a:r>
              <a:rPr lang="en-US" sz="2000" dirty="0"/>
              <a:t> (</a:t>
            </a:r>
            <a:r>
              <a:rPr lang="en-US" sz="2000" dirty="0" err="1"/>
              <a:t>Sumarjaya</a:t>
            </a:r>
            <a:r>
              <a:rPr lang="en-US" sz="2000" dirty="0"/>
              <a:t>, 2016)</a:t>
            </a:r>
          </a:p>
          <a:p>
            <a:endParaRPr lang="en-US" sz="2000" dirty="0"/>
          </a:p>
          <a:p>
            <a:r>
              <a:rPr lang="en-ID" sz="2000" i="1" dirty="0"/>
              <a:t>Statistics are procedures that combine, organize, and summarize data to make inferences </a:t>
            </a:r>
            <a:r>
              <a:rPr lang="en-ID" sz="2000" dirty="0"/>
              <a:t>(Burnham, 2015)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3916142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E8DC-449C-9B4B-8846-A0F871B8D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360000" cy="662164"/>
          </a:xfrm>
        </p:spPr>
        <p:txBody>
          <a:bodyPr/>
          <a:lstStyle/>
          <a:p>
            <a:r>
              <a:rPr lang="en-US" dirty="0"/>
              <a:t>Kapan, </a:t>
            </a:r>
            <a:r>
              <a:rPr lang="en-US" dirty="0" err="1"/>
              <a:t>dimana</a:t>
            </a:r>
            <a:r>
              <a:rPr lang="en-US" dirty="0"/>
              <a:t>, dan </a:t>
            </a:r>
            <a:r>
              <a:rPr lang="en-US" dirty="0" err="1"/>
              <a:t>mengapa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8D07BCC-5D58-1846-8E43-4F0E759C99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9256772"/>
              </p:ext>
            </p:extLst>
          </p:nvPr>
        </p:nvGraphicFramePr>
        <p:xfrm>
          <a:off x="838200" y="1422400"/>
          <a:ext cx="10515600" cy="4754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BBD29-99C3-F548-8958-3F50070C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/>
          <a:p>
            <a:fld id="{1E51C556-EF27-2A4E-A62D-F2485CF7F379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528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38DC1-1344-A648-B722-797A84D67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09445" cy="549275"/>
          </a:xfrm>
        </p:spPr>
        <p:txBody>
          <a:bodyPr/>
          <a:lstStyle/>
          <a:p>
            <a:r>
              <a:rPr lang="en-US" b="1" dirty="0" err="1"/>
              <a:t>Jenis</a:t>
            </a:r>
            <a:r>
              <a:rPr lang="en-US" b="1" dirty="0"/>
              <a:t> </a:t>
            </a:r>
            <a:r>
              <a:rPr lang="en-US" b="1" dirty="0" err="1"/>
              <a:t>Statistika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2BC9C-DD32-6841-B691-82E2C2E5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3288" y="6398880"/>
            <a:ext cx="554665" cy="365125"/>
          </a:xfrm>
          <a:prstGeom prst="rect">
            <a:avLst/>
          </a:prstGeom>
        </p:spPr>
        <p:txBody>
          <a:bodyPr/>
          <a:lstStyle/>
          <a:p>
            <a:fld id="{1E51C556-EF27-2A4E-A62D-F2485CF7F37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EFACB72-CF36-8F4C-8064-278B1DEFDA20}"/>
              </a:ext>
            </a:extLst>
          </p:cNvPr>
          <p:cNvSpPr/>
          <p:nvPr/>
        </p:nvSpPr>
        <p:spPr>
          <a:xfrm>
            <a:off x="594192" y="2725863"/>
            <a:ext cx="3141233" cy="111879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err="1"/>
              <a:t>Statistika</a:t>
            </a:r>
            <a:endParaRPr lang="en-US" sz="35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B5F96B8-FA80-7D4B-90F5-E073287E0294}"/>
              </a:ext>
            </a:extLst>
          </p:cNvPr>
          <p:cNvGrpSpPr/>
          <p:nvPr/>
        </p:nvGrpSpPr>
        <p:grpSpPr>
          <a:xfrm>
            <a:off x="5334781" y="703672"/>
            <a:ext cx="5257800" cy="1909606"/>
            <a:chOff x="5334781" y="703672"/>
            <a:chExt cx="5257800" cy="190960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FBA0F18-EB96-654E-AB74-C145E3266429}"/>
                </a:ext>
              </a:extLst>
            </p:cNvPr>
            <p:cNvSpPr txBox="1"/>
            <p:nvPr/>
          </p:nvSpPr>
          <p:spPr>
            <a:xfrm>
              <a:off x="6414781" y="889729"/>
              <a:ext cx="377879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err="1">
                  <a:solidFill>
                    <a:srgbClr val="0E1F43"/>
                  </a:solidFill>
                </a:rPr>
                <a:t>Statistik</a:t>
              </a:r>
              <a:r>
                <a:rPr lang="en-US" sz="4000" dirty="0">
                  <a:solidFill>
                    <a:srgbClr val="0E1F43"/>
                  </a:solidFill>
                </a:rPr>
                <a:t> </a:t>
              </a:r>
              <a:r>
                <a:rPr lang="en-US" sz="4000" dirty="0" err="1">
                  <a:solidFill>
                    <a:srgbClr val="0E1F43"/>
                  </a:solidFill>
                </a:rPr>
                <a:t>Deskiptif</a:t>
              </a:r>
              <a:endParaRPr lang="en-US" sz="4000" dirty="0">
                <a:solidFill>
                  <a:srgbClr val="0E1F43"/>
                </a:solidFill>
              </a:endParaRPr>
            </a:p>
          </p:txBody>
        </p:sp>
        <p:pic>
          <p:nvPicPr>
            <p:cNvPr id="5" name="Graphic 4" descr="Research with solid fill">
              <a:extLst>
                <a:ext uri="{FF2B5EF4-FFF2-40B4-BE49-F238E27FC236}">
                  <a16:creationId xmlns:a16="http://schemas.microsoft.com/office/drawing/2014/main" id="{F332606A-7ACF-0445-BE08-D865EA334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334781" y="703672"/>
              <a:ext cx="1080000" cy="108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716562-4D91-1B4B-A557-7C1B240B73A8}"/>
                </a:ext>
              </a:extLst>
            </p:cNvPr>
            <p:cNvSpPr txBox="1"/>
            <p:nvPr/>
          </p:nvSpPr>
          <p:spPr>
            <a:xfrm>
              <a:off x="6474980" y="1597615"/>
              <a:ext cx="41176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rgbClr val="F15429"/>
                  </a:solidFill>
                </a:rPr>
                <a:t>Mengkonsolidasi</a:t>
              </a:r>
              <a:r>
                <a:rPr lang="en-US" sz="2000" b="1" dirty="0">
                  <a:solidFill>
                    <a:srgbClr val="F15429"/>
                  </a:solidFill>
                </a:rPr>
                <a:t> (</a:t>
              </a:r>
              <a:r>
                <a:rPr lang="en-US" sz="2000" b="1" dirty="0" err="1">
                  <a:solidFill>
                    <a:srgbClr val="F15429"/>
                  </a:solidFill>
                </a:rPr>
                <a:t>menggabungkan</a:t>
              </a:r>
              <a:r>
                <a:rPr lang="en-US" sz="2000" b="1" dirty="0">
                  <a:solidFill>
                    <a:srgbClr val="F15429"/>
                  </a:solidFill>
                </a:rPr>
                <a:t>) data </a:t>
              </a:r>
              <a:r>
                <a:rPr lang="en-US" sz="2000" b="1" dirty="0" err="1">
                  <a:solidFill>
                    <a:srgbClr val="F15429"/>
                  </a:solidFill>
                </a:rPr>
                <a:t>menjadi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satu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nilai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tunggal</a:t>
              </a:r>
              <a:r>
                <a:rPr lang="en-US" sz="2000" b="1" dirty="0">
                  <a:solidFill>
                    <a:srgbClr val="F15429"/>
                  </a:solidFill>
                </a:rPr>
                <a:t> yang </a:t>
              </a:r>
              <a:r>
                <a:rPr lang="en-US" sz="2000" b="1" dirty="0" err="1">
                  <a:solidFill>
                    <a:srgbClr val="F15429"/>
                  </a:solidFill>
                </a:rPr>
                <a:t>merepresentasikan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keseluruhan</a:t>
              </a:r>
              <a:r>
                <a:rPr lang="en-US" sz="2000" b="1" dirty="0">
                  <a:solidFill>
                    <a:srgbClr val="F15429"/>
                  </a:solidFill>
                </a:rPr>
                <a:t> data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0B6638A-9C68-E941-84A8-9A61798165DD}"/>
              </a:ext>
            </a:extLst>
          </p:cNvPr>
          <p:cNvGrpSpPr/>
          <p:nvPr/>
        </p:nvGrpSpPr>
        <p:grpSpPr>
          <a:xfrm>
            <a:off x="5257801" y="2764657"/>
            <a:ext cx="5257798" cy="3462600"/>
            <a:chOff x="5257801" y="2764657"/>
            <a:chExt cx="5257798" cy="3462600"/>
          </a:xfrm>
        </p:grpSpPr>
        <p:pic>
          <p:nvPicPr>
            <p:cNvPr id="8" name="Graphic 7" descr="Treasure Map with solid fill">
              <a:extLst>
                <a:ext uri="{FF2B5EF4-FFF2-40B4-BE49-F238E27FC236}">
                  <a16:creationId xmlns:a16="http://schemas.microsoft.com/office/drawing/2014/main" id="{D850534D-FE5E-FB43-BBE2-D054E7603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257801" y="2764657"/>
              <a:ext cx="1080000" cy="10800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D91830-6092-5443-885D-60FCDB3F2971}"/>
                </a:ext>
              </a:extLst>
            </p:cNvPr>
            <p:cNvSpPr txBox="1"/>
            <p:nvPr/>
          </p:nvSpPr>
          <p:spPr>
            <a:xfrm>
              <a:off x="6337800" y="2964826"/>
              <a:ext cx="411760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err="1">
                  <a:solidFill>
                    <a:srgbClr val="0E1F43"/>
                  </a:solidFill>
                </a:rPr>
                <a:t>Statistik</a:t>
              </a:r>
              <a:r>
                <a:rPr lang="en-US" sz="4000" dirty="0">
                  <a:solidFill>
                    <a:srgbClr val="0E1F43"/>
                  </a:solidFill>
                </a:rPr>
                <a:t> </a:t>
              </a:r>
              <a:r>
                <a:rPr lang="en-US" sz="4000" dirty="0" err="1">
                  <a:solidFill>
                    <a:srgbClr val="0E1F43"/>
                  </a:solidFill>
                </a:rPr>
                <a:t>Inferensial</a:t>
              </a:r>
              <a:endParaRPr lang="en-US" sz="4000" dirty="0">
                <a:solidFill>
                  <a:srgbClr val="0E1F43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83AC52-5991-0F4C-97D6-9BD2779FAEE1}"/>
                </a:ext>
              </a:extLst>
            </p:cNvPr>
            <p:cNvSpPr txBox="1"/>
            <p:nvPr/>
          </p:nvSpPr>
          <p:spPr>
            <a:xfrm>
              <a:off x="6397998" y="3672712"/>
              <a:ext cx="411760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rgbClr val="F15429"/>
                  </a:solidFill>
                </a:rPr>
                <a:t>Menganalisis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hubungan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antar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variabel</a:t>
              </a:r>
              <a:r>
                <a:rPr lang="en-US" sz="2000" b="1" dirty="0">
                  <a:solidFill>
                    <a:srgbClr val="F15429"/>
                  </a:solidFill>
                </a:rPr>
                <a:t> yang </a:t>
              </a:r>
              <a:r>
                <a:rPr lang="en-US" sz="2000" b="1" dirty="0" err="1">
                  <a:solidFill>
                    <a:srgbClr val="F15429"/>
                  </a:solidFill>
                </a:rPr>
                <a:t>diteliti</a:t>
              </a:r>
              <a:r>
                <a:rPr lang="en-US" sz="2000" b="1" dirty="0">
                  <a:solidFill>
                    <a:srgbClr val="F15429"/>
                  </a:solidFill>
                </a:rPr>
                <a:t> pada </a:t>
              </a:r>
              <a:r>
                <a:rPr lang="en-US" sz="2000" b="1" dirty="0" err="1">
                  <a:solidFill>
                    <a:srgbClr val="F15429"/>
                  </a:solidFill>
                </a:rPr>
                <a:t>sebuah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fenomena</a:t>
              </a:r>
              <a:endParaRPr lang="en-US" sz="2000" b="1" dirty="0">
                <a:solidFill>
                  <a:srgbClr val="F15429"/>
                </a:solidFill>
              </a:endParaRPr>
            </a:p>
            <a:p>
              <a:endParaRPr lang="en-US" sz="2000" b="1" dirty="0">
                <a:solidFill>
                  <a:srgbClr val="F15429"/>
                </a:solidFill>
              </a:endParaRPr>
            </a:p>
            <a:p>
              <a:r>
                <a:rPr lang="en-US" sz="2000" b="1" dirty="0" err="1">
                  <a:solidFill>
                    <a:srgbClr val="F15429"/>
                  </a:solidFill>
                </a:rPr>
                <a:t>Melakukan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inferensi</a:t>
              </a:r>
              <a:r>
                <a:rPr lang="en-US" sz="2000" b="1" dirty="0">
                  <a:solidFill>
                    <a:srgbClr val="F15429"/>
                  </a:solidFill>
                </a:rPr>
                <a:t> dan </a:t>
              </a:r>
              <a:r>
                <a:rPr lang="en-US" sz="2000" b="1" dirty="0" err="1">
                  <a:solidFill>
                    <a:srgbClr val="F15429"/>
                  </a:solidFill>
                </a:rPr>
                <a:t>asumsi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terhadap</a:t>
              </a:r>
              <a:r>
                <a:rPr lang="en-US" sz="2000" b="1" dirty="0">
                  <a:solidFill>
                    <a:srgbClr val="F15429"/>
                  </a:solidFill>
                </a:rPr>
                <a:t> data yang </a:t>
              </a:r>
              <a:r>
                <a:rPr lang="en-US" sz="2000" b="1" dirty="0" err="1">
                  <a:solidFill>
                    <a:srgbClr val="F15429"/>
                  </a:solidFill>
                </a:rPr>
                <a:t>dikumpulkan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untuk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membuat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kesimpulan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terhadap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sebuah</a:t>
              </a:r>
              <a:r>
                <a:rPr lang="en-US" sz="2000" b="1" dirty="0">
                  <a:solidFill>
                    <a:srgbClr val="F15429"/>
                  </a:solidFill>
                </a:rPr>
                <a:t> </a:t>
              </a:r>
              <a:r>
                <a:rPr lang="en-US" sz="2000" b="1" dirty="0" err="1">
                  <a:solidFill>
                    <a:srgbClr val="F15429"/>
                  </a:solidFill>
                </a:rPr>
                <a:t>fenomena</a:t>
              </a:r>
              <a:endParaRPr lang="en-US" sz="2000" b="1" dirty="0">
                <a:solidFill>
                  <a:srgbClr val="F15429"/>
                </a:solidFill>
              </a:endParaRPr>
            </a:p>
          </p:txBody>
        </p:sp>
      </p:grp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B68F9E0A-C715-3B4D-B1CE-42DFB11EEF11}"/>
              </a:ext>
            </a:extLst>
          </p:cNvPr>
          <p:cNvCxnSpPr>
            <a:stCxn id="7" idx="3"/>
          </p:cNvCxnSpPr>
          <p:nvPr/>
        </p:nvCxnSpPr>
        <p:spPr>
          <a:xfrm flipV="1">
            <a:off x="3735425" y="1783672"/>
            <a:ext cx="1696546" cy="1501588"/>
          </a:xfrm>
          <a:prstGeom prst="bentConnector3">
            <a:avLst/>
          </a:prstGeom>
          <a:ln w="38100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01FF29B1-CAA3-4141-984E-81AF0D28A5E2}"/>
              </a:ext>
            </a:extLst>
          </p:cNvPr>
          <p:cNvCxnSpPr>
            <a:stCxn id="7" idx="3"/>
          </p:cNvCxnSpPr>
          <p:nvPr/>
        </p:nvCxnSpPr>
        <p:spPr>
          <a:xfrm>
            <a:off x="3735425" y="3285260"/>
            <a:ext cx="1718318" cy="1664724"/>
          </a:xfrm>
          <a:prstGeom prst="bentConnector3">
            <a:avLst>
              <a:gd name="adj1" fmla="val 49367"/>
            </a:avLst>
          </a:prstGeom>
          <a:ln w="38100">
            <a:solidFill>
              <a:srgbClr val="0E1F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598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358</Words>
  <Application>Microsoft Macintosh PowerPoint</Application>
  <PresentationFormat>Widescreen</PresentationFormat>
  <Paragraphs>61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Pengenalan Statistika</vt:lpstr>
      <vt:lpstr>Think about this</vt:lpstr>
      <vt:lpstr>Metode Ilmiah</vt:lpstr>
      <vt:lpstr>Metode Ilmiah – Contoh</vt:lpstr>
      <vt:lpstr>Manfaat</vt:lpstr>
      <vt:lpstr>Jadi, apa itu statistika?</vt:lpstr>
      <vt:lpstr>Apa itu statistika?</vt:lpstr>
      <vt:lpstr>Kapan, dimana, dan mengapa</vt:lpstr>
      <vt:lpstr>Jenis Statistika</vt:lpstr>
      <vt:lpstr>Piranti Pembelajaran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Afif Hendrawan</dc:creator>
  <cp:lastModifiedBy>Afif Hendrawan</cp:lastModifiedBy>
  <cp:revision>23</cp:revision>
  <dcterms:created xsi:type="dcterms:W3CDTF">2021-08-30T06:37:21Z</dcterms:created>
  <dcterms:modified xsi:type="dcterms:W3CDTF">2023-02-13T15:41:18Z</dcterms:modified>
</cp:coreProperties>
</file>

<file path=docProps/thumbnail.jpeg>
</file>